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3" r:id="rId2"/>
    <p:sldId id="307" r:id="rId3"/>
    <p:sldId id="320" r:id="rId4"/>
    <p:sldId id="323" r:id="rId5"/>
    <p:sldId id="309" r:id="rId6"/>
    <p:sldId id="324" r:id="rId7"/>
    <p:sldId id="290" r:id="rId8"/>
    <p:sldId id="325" r:id="rId9"/>
    <p:sldId id="310" r:id="rId10"/>
    <p:sldId id="326" r:id="rId11"/>
    <p:sldId id="327" r:id="rId12"/>
    <p:sldId id="288" r:id="rId13"/>
    <p:sldId id="291" r:id="rId14"/>
    <p:sldId id="312" r:id="rId15"/>
    <p:sldId id="321" r:id="rId16"/>
    <p:sldId id="294" r:id="rId17"/>
    <p:sldId id="308" r:id="rId18"/>
    <p:sldId id="313" r:id="rId19"/>
    <p:sldId id="328" r:id="rId20"/>
    <p:sldId id="304" r:id="rId21"/>
    <p:sldId id="298" r:id="rId22"/>
    <p:sldId id="315" r:id="rId23"/>
    <p:sldId id="317" r:id="rId24"/>
    <p:sldId id="32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1" autoAdjust="0"/>
    <p:restoredTop sz="81967" autoAdjust="0"/>
  </p:normalViewPr>
  <p:slideViewPr>
    <p:cSldViewPr snapToGrid="0">
      <p:cViewPr varScale="1">
        <p:scale>
          <a:sx n="90" d="100"/>
          <a:sy n="90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B0AF6-1657-44A9-AAB1-2504BA09D379}" type="doc">
      <dgm:prSet loTypeId="urn:microsoft.com/office/officeart/2005/8/layout/process3" loCatId="process" qsTypeId="urn:microsoft.com/office/officeart/2005/8/quickstyle/simple1" qsCatId="simple" csTypeId="urn:microsoft.com/office/officeart/2005/8/colors/colorful4" csCatId="colorful" phldr="1"/>
      <dgm:spPr/>
    </dgm:pt>
    <dgm:pt modelId="{136E1A22-AAD6-4DF3-9F88-7C1248C552F1}">
      <dgm:prSet phldrT="[Texto]" custT="1"/>
      <dgm:spPr/>
      <dgm:t>
        <a:bodyPr/>
        <a:lstStyle/>
        <a:p>
          <a:r>
            <a:rPr lang="pt-BR" sz="1600" dirty="0">
              <a:solidFill>
                <a:srgbClr val="C00000"/>
              </a:solidFill>
            </a:rPr>
            <a:t>1. Análise de Requisitos</a:t>
          </a:r>
        </a:p>
      </dgm:t>
    </dgm:pt>
    <dgm:pt modelId="{ADC6C34F-687B-41A7-A5D0-91D39DCFF963}" type="parTrans" cxnId="{727DF8F5-77CF-46AE-8182-107DE539DB4E}">
      <dgm:prSet/>
      <dgm:spPr/>
      <dgm:t>
        <a:bodyPr/>
        <a:lstStyle/>
        <a:p>
          <a:endParaRPr lang="pt-BR"/>
        </a:p>
      </dgm:t>
    </dgm:pt>
    <dgm:pt modelId="{1958C13C-CCCD-4AA1-8439-2C49F5960147}" type="sibTrans" cxnId="{727DF8F5-77CF-46AE-8182-107DE539DB4E}">
      <dgm:prSet/>
      <dgm:spPr/>
      <dgm:t>
        <a:bodyPr/>
        <a:lstStyle/>
        <a:p>
          <a:endParaRPr lang="pt-BR"/>
        </a:p>
      </dgm:t>
    </dgm:pt>
    <dgm:pt modelId="{576FB7C4-62AF-48BE-AAA0-DB85DB29E8BA}">
      <dgm:prSet phldrT="[Texto]" custT="1"/>
      <dgm:spPr/>
      <dgm:t>
        <a:bodyPr/>
        <a:lstStyle/>
        <a:p>
          <a:r>
            <a:rPr lang="pt-BR" sz="1600" dirty="0">
              <a:solidFill>
                <a:srgbClr val="C00000"/>
              </a:solidFill>
            </a:rPr>
            <a:t>2. Modelo Conceitual</a:t>
          </a:r>
        </a:p>
      </dgm:t>
    </dgm:pt>
    <dgm:pt modelId="{C26D40A2-A694-4B0D-B7EA-812594AED5CE}" type="parTrans" cxnId="{31C36247-BDB3-493B-9287-EE68E0776493}">
      <dgm:prSet/>
      <dgm:spPr/>
      <dgm:t>
        <a:bodyPr/>
        <a:lstStyle/>
        <a:p>
          <a:endParaRPr lang="pt-BR"/>
        </a:p>
      </dgm:t>
    </dgm:pt>
    <dgm:pt modelId="{F82996EE-2361-4C42-913C-11F19236234B}" type="sibTrans" cxnId="{31C36247-BDB3-493B-9287-EE68E0776493}">
      <dgm:prSet/>
      <dgm:spPr/>
      <dgm:t>
        <a:bodyPr/>
        <a:lstStyle/>
        <a:p>
          <a:endParaRPr lang="pt-BR"/>
        </a:p>
      </dgm:t>
    </dgm:pt>
    <dgm:pt modelId="{D084B81C-7F34-4F12-9114-329D8F5B5407}">
      <dgm:prSet phldrT="[Texto]" custT="1"/>
      <dgm:spPr/>
      <dgm:t>
        <a:bodyPr/>
        <a:lstStyle/>
        <a:p>
          <a:r>
            <a:rPr lang="pt-BR" sz="1600" dirty="0"/>
            <a:t>3. Lógico, físico, segurança, </a:t>
          </a:r>
          <a:r>
            <a:rPr lang="pt-BR" sz="1600" dirty="0" err="1"/>
            <a:t>etc</a:t>
          </a:r>
          <a:endParaRPr lang="pt-BR" sz="1600" dirty="0"/>
        </a:p>
      </dgm:t>
    </dgm:pt>
    <dgm:pt modelId="{F635E8C4-6503-4AA3-8376-9B7E0DCDF922}" type="parTrans" cxnId="{B4C9A704-00E9-4C87-A079-0812E79CC56E}">
      <dgm:prSet/>
      <dgm:spPr/>
      <dgm:t>
        <a:bodyPr/>
        <a:lstStyle/>
        <a:p>
          <a:endParaRPr lang="pt-BR"/>
        </a:p>
      </dgm:t>
    </dgm:pt>
    <dgm:pt modelId="{81CB6F66-C7C1-45EB-B1D8-9E513A1797B8}" type="sibTrans" cxnId="{B4C9A704-00E9-4C87-A079-0812E79CC56E}">
      <dgm:prSet/>
      <dgm:spPr/>
      <dgm:t>
        <a:bodyPr/>
        <a:lstStyle/>
        <a:p>
          <a:endParaRPr lang="pt-BR"/>
        </a:p>
      </dgm:t>
    </dgm:pt>
    <dgm:pt modelId="{EFFE1D5B-9E42-4794-90E4-ED1F30DD512D}">
      <dgm:prSet/>
      <dgm:spPr/>
      <dgm:t>
        <a:bodyPr/>
        <a:lstStyle/>
        <a:p>
          <a:r>
            <a:rPr lang="pt-BR" dirty="0">
              <a:solidFill>
                <a:srgbClr val="000000"/>
              </a:solidFill>
              <a:latin typeface="Arial Narrow" panose="020B0606020202030204" pitchFamily="34" charset="0"/>
            </a:rPr>
            <a:t>“ Uma empresa manufatura produtos. Cada produto tem um código, nome e pertence a uma categoria . As categorias são divididas em....”</a:t>
          </a:r>
          <a:endParaRPr lang="pt-BR" dirty="0"/>
        </a:p>
      </dgm:t>
    </dgm:pt>
    <dgm:pt modelId="{762774B2-CA9F-4764-9D38-9751C755C045}" type="parTrans" cxnId="{E9426BDF-81D6-49C5-8BC2-89993447A11C}">
      <dgm:prSet/>
      <dgm:spPr/>
      <dgm:t>
        <a:bodyPr/>
        <a:lstStyle/>
        <a:p>
          <a:endParaRPr lang="pt-BR"/>
        </a:p>
      </dgm:t>
    </dgm:pt>
    <dgm:pt modelId="{FC82BA51-F9BB-423A-956B-FB7E43095F5E}" type="sibTrans" cxnId="{E9426BDF-81D6-49C5-8BC2-89993447A11C}">
      <dgm:prSet/>
      <dgm:spPr/>
      <dgm:t>
        <a:bodyPr/>
        <a:lstStyle/>
        <a:p>
          <a:endParaRPr lang="pt-BR"/>
        </a:p>
      </dgm:t>
    </dgm:pt>
    <dgm:pt modelId="{EDEA27CD-2432-4E46-B31F-2537A5AB8ACA}" type="pres">
      <dgm:prSet presAssocID="{602B0AF6-1657-44A9-AAB1-2504BA09D379}" presName="linearFlow" presStyleCnt="0">
        <dgm:presLayoutVars>
          <dgm:dir/>
          <dgm:animLvl val="lvl"/>
          <dgm:resizeHandles val="exact"/>
        </dgm:presLayoutVars>
      </dgm:prSet>
      <dgm:spPr/>
    </dgm:pt>
    <dgm:pt modelId="{9961932E-DCAD-4510-95B9-C07A54FDBB5F}" type="pres">
      <dgm:prSet presAssocID="{136E1A22-AAD6-4DF3-9F88-7C1248C552F1}" presName="composite" presStyleCnt="0"/>
      <dgm:spPr/>
    </dgm:pt>
    <dgm:pt modelId="{54B31D05-D656-44BA-B594-2B636727FDD5}" type="pres">
      <dgm:prSet presAssocID="{136E1A22-AAD6-4DF3-9F88-7C1248C552F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472F66D-2E35-46C0-8EF4-4CFFE80AC3A9}" type="pres">
      <dgm:prSet presAssocID="{136E1A22-AAD6-4DF3-9F88-7C1248C552F1}" presName="parSh" presStyleLbl="node1" presStyleIdx="0" presStyleCnt="3"/>
      <dgm:spPr/>
    </dgm:pt>
    <dgm:pt modelId="{D33F40E7-C6E3-4D1A-B004-8688BC34B4EF}" type="pres">
      <dgm:prSet presAssocID="{136E1A22-AAD6-4DF3-9F88-7C1248C552F1}" presName="desTx" presStyleLbl="fgAcc1" presStyleIdx="0" presStyleCnt="3">
        <dgm:presLayoutVars>
          <dgm:bulletEnabled val="1"/>
        </dgm:presLayoutVars>
      </dgm:prSet>
      <dgm:spPr/>
    </dgm:pt>
    <dgm:pt modelId="{DECAA5F8-3294-4599-961A-68D1CD72A259}" type="pres">
      <dgm:prSet presAssocID="{1958C13C-CCCD-4AA1-8439-2C49F5960147}" presName="sibTrans" presStyleLbl="sibTrans2D1" presStyleIdx="0" presStyleCnt="2"/>
      <dgm:spPr/>
    </dgm:pt>
    <dgm:pt modelId="{E89C2E5B-A2F2-49D5-941B-229DECD8F85D}" type="pres">
      <dgm:prSet presAssocID="{1958C13C-CCCD-4AA1-8439-2C49F5960147}" presName="connTx" presStyleLbl="sibTrans2D1" presStyleIdx="0" presStyleCnt="2"/>
      <dgm:spPr/>
    </dgm:pt>
    <dgm:pt modelId="{A7B6A065-20B1-49E7-8ADB-BA92C4689B8E}" type="pres">
      <dgm:prSet presAssocID="{576FB7C4-62AF-48BE-AAA0-DB85DB29E8BA}" presName="composite" presStyleCnt="0"/>
      <dgm:spPr/>
    </dgm:pt>
    <dgm:pt modelId="{73E0B475-FC04-4031-A430-D84371A213E2}" type="pres">
      <dgm:prSet presAssocID="{576FB7C4-62AF-48BE-AAA0-DB85DB29E8B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E57CE36-851F-4DFF-88B3-C70382085A4C}" type="pres">
      <dgm:prSet presAssocID="{576FB7C4-62AF-48BE-AAA0-DB85DB29E8BA}" presName="parSh" presStyleLbl="node1" presStyleIdx="1" presStyleCnt="3"/>
      <dgm:spPr/>
    </dgm:pt>
    <dgm:pt modelId="{56F3FEB3-07FE-44FB-AF16-D94E998D5FCC}" type="pres">
      <dgm:prSet presAssocID="{576FB7C4-62AF-48BE-AAA0-DB85DB29E8BA}" presName="desTx" presStyleLbl="fgAcc1" presStyleIdx="1" presStyleCnt="3">
        <dgm:presLayoutVars>
          <dgm:bulletEnabled val="1"/>
        </dgm:presLayoutVars>
      </dgm:prSet>
      <dgm:spPr/>
    </dgm:pt>
    <dgm:pt modelId="{CE28FB8D-8751-4038-8681-8EFCB49B264D}" type="pres">
      <dgm:prSet presAssocID="{F82996EE-2361-4C42-913C-11F19236234B}" presName="sibTrans" presStyleLbl="sibTrans2D1" presStyleIdx="1" presStyleCnt="2"/>
      <dgm:spPr/>
    </dgm:pt>
    <dgm:pt modelId="{77FDE59D-EA6B-4445-B219-C98F870F225D}" type="pres">
      <dgm:prSet presAssocID="{F82996EE-2361-4C42-913C-11F19236234B}" presName="connTx" presStyleLbl="sibTrans2D1" presStyleIdx="1" presStyleCnt="2"/>
      <dgm:spPr/>
    </dgm:pt>
    <dgm:pt modelId="{C9A72ABC-6CC3-4824-9CDF-E1F5FA18F321}" type="pres">
      <dgm:prSet presAssocID="{D084B81C-7F34-4F12-9114-329D8F5B5407}" presName="composite" presStyleCnt="0"/>
      <dgm:spPr/>
    </dgm:pt>
    <dgm:pt modelId="{5E182D33-F6BD-4605-98BA-BB375079C840}" type="pres">
      <dgm:prSet presAssocID="{D084B81C-7F34-4F12-9114-329D8F5B540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8967DF-906A-4761-A24C-9EA06C1195ED}" type="pres">
      <dgm:prSet presAssocID="{D084B81C-7F34-4F12-9114-329D8F5B5407}" presName="parSh" presStyleLbl="node1" presStyleIdx="2" presStyleCnt="3"/>
      <dgm:spPr/>
    </dgm:pt>
    <dgm:pt modelId="{FF5284E9-83F3-4D30-9048-E6FD57710F22}" type="pres">
      <dgm:prSet presAssocID="{D084B81C-7F34-4F12-9114-329D8F5B540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4C9A704-00E9-4C87-A079-0812E79CC56E}" srcId="{602B0AF6-1657-44A9-AAB1-2504BA09D379}" destId="{D084B81C-7F34-4F12-9114-329D8F5B5407}" srcOrd="2" destOrd="0" parTransId="{F635E8C4-6503-4AA3-8376-9B7E0DCDF922}" sibTransId="{81CB6F66-C7C1-45EB-B1D8-9E513A1797B8}"/>
    <dgm:cxn modelId="{B5297D14-0448-464B-814C-31BC6622498B}" type="presOf" srcId="{602B0AF6-1657-44A9-AAB1-2504BA09D379}" destId="{EDEA27CD-2432-4E46-B31F-2537A5AB8ACA}" srcOrd="0" destOrd="0" presId="urn:microsoft.com/office/officeart/2005/8/layout/process3"/>
    <dgm:cxn modelId="{DA87FF1B-8206-4609-80AA-6E8DAD9389FC}" type="presOf" srcId="{1958C13C-CCCD-4AA1-8439-2C49F5960147}" destId="{E89C2E5B-A2F2-49D5-941B-229DECD8F85D}" srcOrd="1" destOrd="0" presId="urn:microsoft.com/office/officeart/2005/8/layout/process3"/>
    <dgm:cxn modelId="{8C8D5029-4E10-419E-ABEE-1E89C3141754}" type="presOf" srcId="{576FB7C4-62AF-48BE-AAA0-DB85DB29E8BA}" destId="{73E0B475-FC04-4031-A430-D84371A213E2}" srcOrd="0" destOrd="0" presId="urn:microsoft.com/office/officeart/2005/8/layout/process3"/>
    <dgm:cxn modelId="{31C36247-BDB3-493B-9287-EE68E0776493}" srcId="{602B0AF6-1657-44A9-AAB1-2504BA09D379}" destId="{576FB7C4-62AF-48BE-AAA0-DB85DB29E8BA}" srcOrd="1" destOrd="0" parTransId="{C26D40A2-A694-4B0D-B7EA-812594AED5CE}" sibTransId="{F82996EE-2361-4C42-913C-11F19236234B}"/>
    <dgm:cxn modelId="{673DA467-0177-4552-AAAA-AE4391D89261}" type="presOf" srcId="{1958C13C-CCCD-4AA1-8439-2C49F5960147}" destId="{DECAA5F8-3294-4599-961A-68D1CD72A259}" srcOrd="0" destOrd="0" presId="urn:microsoft.com/office/officeart/2005/8/layout/process3"/>
    <dgm:cxn modelId="{2E7FAE47-7F7A-4A45-A9C6-52AC6A90A0A0}" type="presOf" srcId="{F82996EE-2361-4C42-913C-11F19236234B}" destId="{CE28FB8D-8751-4038-8681-8EFCB49B264D}" srcOrd="0" destOrd="0" presId="urn:microsoft.com/office/officeart/2005/8/layout/process3"/>
    <dgm:cxn modelId="{706A4A68-4F16-4A47-A51B-DEE92137C132}" type="presOf" srcId="{F82996EE-2361-4C42-913C-11F19236234B}" destId="{77FDE59D-EA6B-4445-B219-C98F870F225D}" srcOrd="1" destOrd="0" presId="urn:microsoft.com/office/officeart/2005/8/layout/process3"/>
    <dgm:cxn modelId="{57351156-5CF4-42B8-A1D9-E1CEBED5E2CE}" type="presOf" srcId="{576FB7C4-62AF-48BE-AAA0-DB85DB29E8BA}" destId="{8E57CE36-851F-4DFF-88B3-C70382085A4C}" srcOrd="1" destOrd="0" presId="urn:microsoft.com/office/officeart/2005/8/layout/process3"/>
    <dgm:cxn modelId="{CB5D5CAA-28E7-49C1-9CDB-DE39B349A9D2}" type="presOf" srcId="{136E1A22-AAD6-4DF3-9F88-7C1248C552F1}" destId="{54B31D05-D656-44BA-B594-2B636727FDD5}" srcOrd="0" destOrd="0" presId="urn:microsoft.com/office/officeart/2005/8/layout/process3"/>
    <dgm:cxn modelId="{FE71B8CE-F964-458F-9E8B-EC4A48702381}" type="presOf" srcId="{D084B81C-7F34-4F12-9114-329D8F5B5407}" destId="{5E182D33-F6BD-4605-98BA-BB375079C840}" srcOrd="0" destOrd="0" presId="urn:microsoft.com/office/officeart/2005/8/layout/process3"/>
    <dgm:cxn modelId="{13A06AD9-AB50-490C-B8B2-825DA7F2BD7D}" type="presOf" srcId="{EFFE1D5B-9E42-4794-90E4-ED1F30DD512D}" destId="{D33F40E7-C6E3-4D1A-B004-8688BC34B4EF}" srcOrd="0" destOrd="0" presId="urn:microsoft.com/office/officeart/2005/8/layout/process3"/>
    <dgm:cxn modelId="{E9426BDF-81D6-49C5-8BC2-89993447A11C}" srcId="{136E1A22-AAD6-4DF3-9F88-7C1248C552F1}" destId="{EFFE1D5B-9E42-4794-90E4-ED1F30DD512D}" srcOrd="0" destOrd="0" parTransId="{762774B2-CA9F-4764-9D38-9751C755C045}" sibTransId="{FC82BA51-F9BB-423A-956B-FB7E43095F5E}"/>
    <dgm:cxn modelId="{2FC104E9-4B35-4275-AAB4-88B853C8D6C4}" type="presOf" srcId="{136E1A22-AAD6-4DF3-9F88-7C1248C552F1}" destId="{1472F66D-2E35-46C0-8EF4-4CFFE80AC3A9}" srcOrd="1" destOrd="0" presId="urn:microsoft.com/office/officeart/2005/8/layout/process3"/>
    <dgm:cxn modelId="{63ED93F1-EB9D-44E0-9F6D-942FF84A9E7F}" type="presOf" srcId="{D084B81C-7F34-4F12-9114-329D8F5B5407}" destId="{928967DF-906A-4761-A24C-9EA06C1195ED}" srcOrd="1" destOrd="0" presId="urn:microsoft.com/office/officeart/2005/8/layout/process3"/>
    <dgm:cxn modelId="{727DF8F5-77CF-46AE-8182-107DE539DB4E}" srcId="{602B0AF6-1657-44A9-AAB1-2504BA09D379}" destId="{136E1A22-AAD6-4DF3-9F88-7C1248C552F1}" srcOrd="0" destOrd="0" parTransId="{ADC6C34F-687B-41A7-A5D0-91D39DCFF963}" sibTransId="{1958C13C-CCCD-4AA1-8439-2C49F5960147}"/>
    <dgm:cxn modelId="{7C33E19D-E870-4247-AD1E-B137BEA4E764}" type="presParOf" srcId="{EDEA27CD-2432-4E46-B31F-2537A5AB8ACA}" destId="{9961932E-DCAD-4510-95B9-C07A54FDBB5F}" srcOrd="0" destOrd="0" presId="urn:microsoft.com/office/officeart/2005/8/layout/process3"/>
    <dgm:cxn modelId="{0E3F0F71-28AF-4037-99E5-A7CD38C78E05}" type="presParOf" srcId="{9961932E-DCAD-4510-95B9-C07A54FDBB5F}" destId="{54B31D05-D656-44BA-B594-2B636727FDD5}" srcOrd="0" destOrd="0" presId="urn:microsoft.com/office/officeart/2005/8/layout/process3"/>
    <dgm:cxn modelId="{CC92ED28-FEE8-42F3-B27E-048CAE888E07}" type="presParOf" srcId="{9961932E-DCAD-4510-95B9-C07A54FDBB5F}" destId="{1472F66D-2E35-46C0-8EF4-4CFFE80AC3A9}" srcOrd="1" destOrd="0" presId="urn:microsoft.com/office/officeart/2005/8/layout/process3"/>
    <dgm:cxn modelId="{CE5BCCA8-AC24-4CC2-A734-A414D41998E5}" type="presParOf" srcId="{9961932E-DCAD-4510-95B9-C07A54FDBB5F}" destId="{D33F40E7-C6E3-4D1A-B004-8688BC34B4EF}" srcOrd="2" destOrd="0" presId="urn:microsoft.com/office/officeart/2005/8/layout/process3"/>
    <dgm:cxn modelId="{FEEEEB37-844C-482B-B197-578EF86B5E73}" type="presParOf" srcId="{EDEA27CD-2432-4E46-B31F-2537A5AB8ACA}" destId="{DECAA5F8-3294-4599-961A-68D1CD72A259}" srcOrd="1" destOrd="0" presId="urn:microsoft.com/office/officeart/2005/8/layout/process3"/>
    <dgm:cxn modelId="{E01F106C-853D-4868-8CC3-DD6DA751E8CB}" type="presParOf" srcId="{DECAA5F8-3294-4599-961A-68D1CD72A259}" destId="{E89C2E5B-A2F2-49D5-941B-229DECD8F85D}" srcOrd="0" destOrd="0" presId="urn:microsoft.com/office/officeart/2005/8/layout/process3"/>
    <dgm:cxn modelId="{76C29E7B-F1BE-49D3-99F9-978560CB1F0D}" type="presParOf" srcId="{EDEA27CD-2432-4E46-B31F-2537A5AB8ACA}" destId="{A7B6A065-20B1-49E7-8ADB-BA92C4689B8E}" srcOrd="2" destOrd="0" presId="urn:microsoft.com/office/officeart/2005/8/layout/process3"/>
    <dgm:cxn modelId="{BE40AF69-51D6-4395-9354-E7C4D9FFE6BF}" type="presParOf" srcId="{A7B6A065-20B1-49E7-8ADB-BA92C4689B8E}" destId="{73E0B475-FC04-4031-A430-D84371A213E2}" srcOrd="0" destOrd="0" presId="urn:microsoft.com/office/officeart/2005/8/layout/process3"/>
    <dgm:cxn modelId="{BF906859-6120-4BC0-8C89-D1FD22FDD44A}" type="presParOf" srcId="{A7B6A065-20B1-49E7-8ADB-BA92C4689B8E}" destId="{8E57CE36-851F-4DFF-88B3-C70382085A4C}" srcOrd="1" destOrd="0" presId="urn:microsoft.com/office/officeart/2005/8/layout/process3"/>
    <dgm:cxn modelId="{8E4D49CA-5B2C-4533-8A0C-1DBE91BB82B4}" type="presParOf" srcId="{A7B6A065-20B1-49E7-8ADB-BA92C4689B8E}" destId="{56F3FEB3-07FE-44FB-AF16-D94E998D5FCC}" srcOrd="2" destOrd="0" presId="urn:microsoft.com/office/officeart/2005/8/layout/process3"/>
    <dgm:cxn modelId="{CB870512-55FC-48B2-9833-873F4DD19337}" type="presParOf" srcId="{EDEA27CD-2432-4E46-B31F-2537A5AB8ACA}" destId="{CE28FB8D-8751-4038-8681-8EFCB49B264D}" srcOrd="3" destOrd="0" presId="urn:microsoft.com/office/officeart/2005/8/layout/process3"/>
    <dgm:cxn modelId="{BB37CB02-9F47-4142-92A6-2203717A5268}" type="presParOf" srcId="{CE28FB8D-8751-4038-8681-8EFCB49B264D}" destId="{77FDE59D-EA6B-4445-B219-C98F870F225D}" srcOrd="0" destOrd="0" presId="urn:microsoft.com/office/officeart/2005/8/layout/process3"/>
    <dgm:cxn modelId="{24F3D7D1-99C6-4CA6-A0D9-BF2EBCD51BC2}" type="presParOf" srcId="{EDEA27CD-2432-4E46-B31F-2537A5AB8ACA}" destId="{C9A72ABC-6CC3-4824-9CDF-E1F5FA18F321}" srcOrd="4" destOrd="0" presId="urn:microsoft.com/office/officeart/2005/8/layout/process3"/>
    <dgm:cxn modelId="{B968E26E-8545-4F7F-A249-85A16BB77810}" type="presParOf" srcId="{C9A72ABC-6CC3-4824-9CDF-E1F5FA18F321}" destId="{5E182D33-F6BD-4605-98BA-BB375079C840}" srcOrd="0" destOrd="0" presId="urn:microsoft.com/office/officeart/2005/8/layout/process3"/>
    <dgm:cxn modelId="{7F980BA8-C3CF-43F3-946E-2B5065F4E299}" type="presParOf" srcId="{C9A72ABC-6CC3-4824-9CDF-E1F5FA18F321}" destId="{928967DF-906A-4761-A24C-9EA06C1195ED}" srcOrd="1" destOrd="0" presId="urn:microsoft.com/office/officeart/2005/8/layout/process3"/>
    <dgm:cxn modelId="{FC07314D-C0EF-4DA6-A000-FD902C876840}" type="presParOf" srcId="{C9A72ABC-6CC3-4824-9CDF-E1F5FA18F321}" destId="{FF5284E9-83F3-4D30-9048-E6FD57710F2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C582C9-9595-48D7-99D7-E159704505FF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4C60F5A-3BA6-47AC-A832-AE6DBA8D7CC9}">
      <dgm:prSet phldrT="[Texto]" custT="1"/>
      <dgm:spPr/>
      <dgm:t>
        <a:bodyPr/>
        <a:lstStyle/>
        <a:p>
          <a:r>
            <a:rPr lang="pt-BR" sz="2800" dirty="0"/>
            <a:t>SQL</a:t>
          </a:r>
        </a:p>
      </dgm:t>
    </dgm:pt>
    <dgm:pt modelId="{FCEC310F-6A7D-48E6-AFBC-C293A3842B3F}" type="parTrans" cxnId="{A627368D-2C84-440A-BCF6-4C188BF30D6F}">
      <dgm:prSet/>
      <dgm:spPr/>
      <dgm:t>
        <a:bodyPr/>
        <a:lstStyle/>
        <a:p>
          <a:endParaRPr lang="pt-BR" sz="2000"/>
        </a:p>
      </dgm:t>
    </dgm:pt>
    <dgm:pt modelId="{B45C79F8-606C-4F7D-A103-18AA7B652558}" type="sibTrans" cxnId="{A627368D-2C84-440A-BCF6-4C188BF30D6F}">
      <dgm:prSet/>
      <dgm:spPr/>
      <dgm:t>
        <a:bodyPr/>
        <a:lstStyle/>
        <a:p>
          <a:endParaRPr lang="pt-BR" sz="2000"/>
        </a:p>
      </dgm:t>
    </dgm:pt>
    <dgm:pt modelId="{82F2A539-DA14-4031-807C-E81C3209044B}">
      <dgm:prSet phldrT="[Texto]" custT="1"/>
      <dgm:spPr/>
      <dgm:t>
        <a:bodyPr/>
        <a:lstStyle/>
        <a:p>
          <a:r>
            <a:rPr lang="pt-BR" sz="2400" dirty="0"/>
            <a:t>DDL(Construir)</a:t>
          </a:r>
        </a:p>
      </dgm:t>
    </dgm:pt>
    <dgm:pt modelId="{517B082B-ACD8-406A-AECE-8FCD66994F8B}" type="parTrans" cxnId="{9693D2E3-4AFD-45C3-BB30-10B5F7DEAB8D}">
      <dgm:prSet/>
      <dgm:spPr/>
      <dgm:t>
        <a:bodyPr/>
        <a:lstStyle/>
        <a:p>
          <a:endParaRPr lang="pt-BR" sz="2000"/>
        </a:p>
      </dgm:t>
    </dgm:pt>
    <dgm:pt modelId="{23D3646F-84BF-44BC-A20F-60ACD6E1F232}" type="sibTrans" cxnId="{9693D2E3-4AFD-45C3-BB30-10B5F7DEAB8D}">
      <dgm:prSet/>
      <dgm:spPr/>
      <dgm:t>
        <a:bodyPr/>
        <a:lstStyle/>
        <a:p>
          <a:endParaRPr lang="pt-BR" sz="2000"/>
        </a:p>
      </dgm:t>
    </dgm:pt>
    <dgm:pt modelId="{71B6896B-4A35-4941-A2FD-5DCC5466B55A}">
      <dgm:prSet phldrT="[Texto]" custT="1"/>
      <dgm:spPr/>
      <dgm:t>
        <a:bodyPr/>
        <a:lstStyle/>
        <a:p>
          <a:r>
            <a:rPr lang="pt-BR" sz="2400" dirty="0"/>
            <a:t>DML (Manipular)</a:t>
          </a:r>
        </a:p>
      </dgm:t>
    </dgm:pt>
    <dgm:pt modelId="{A51054D9-4970-4C82-80DE-B85094898BD3}" type="parTrans" cxnId="{D3F81809-9B93-4776-9B1E-558E312B8F2E}">
      <dgm:prSet/>
      <dgm:spPr/>
      <dgm:t>
        <a:bodyPr/>
        <a:lstStyle/>
        <a:p>
          <a:endParaRPr lang="pt-BR" sz="2000"/>
        </a:p>
      </dgm:t>
    </dgm:pt>
    <dgm:pt modelId="{867C86F5-BF6D-4A15-8555-1E3DAF0D4B1D}" type="sibTrans" cxnId="{D3F81809-9B93-4776-9B1E-558E312B8F2E}">
      <dgm:prSet/>
      <dgm:spPr/>
      <dgm:t>
        <a:bodyPr/>
        <a:lstStyle/>
        <a:p>
          <a:endParaRPr lang="pt-BR" sz="2000"/>
        </a:p>
      </dgm:t>
    </dgm:pt>
    <dgm:pt modelId="{CA98D92F-E6FF-4912-850F-6DDDF9D56557}">
      <dgm:prSet phldrT="[Texto]" custT="1"/>
      <dgm:spPr/>
      <dgm:t>
        <a:bodyPr/>
        <a:lstStyle/>
        <a:p>
          <a:r>
            <a:rPr lang="pt-BR" sz="2000" dirty="0"/>
            <a:t>DCL (</a:t>
          </a:r>
          <a:r>
            <a:rPr lang="pt-BR" sz="2400" dirty="0"/>
            <a:t>Controlar acesso)</a:t>
          </a:r>
          <a:endParaRPr lang="pt-BR" sz="2000" dirty="0"/>
        </a:p>
      </dgm:t>
    </dgm:pt>
    <dgm:pt modelId="{559A876F-FF47-484F-971D-DA49798AB437}" type="parTrans" cxnId="{0934D8A8-6AAB-4A2E-AA1A-E4C9AFF35D81}">
      <dgm:prSet/>
      <dgm:spPr/>
      <dgm:t>
        <a:bodyPr/>
        <a:lstStyle/>
        <a:p>
          <a:endParaRPr lang="pt-BR" sz="2000"/>
        </a:p>
      </dgm:t>
    </dgm:pt>
    <dgm:pt modelId="{BEDE00D7-AA79-4306-9ACD-8628B65E162F}" type="sibTrans" cxnId="{0934D8A8-6AAB-4A2E-AA1A-E4C9AFF35D81}">
      <dgm:prSet/>
      <dgm:spPr/>
      <dgm:t>
        <a:bodyPr/>
        <a:lstStyle/>
        <a:p>
          <a:endParaRPr lang="pt-BR" sz="2000"/>
        </a:p>
      </dgm:t>
    </dgm:pt>
    <dgm:pt modelId="{9A0C73F4-709B-4CB3-9A97-D6BF6AF0CFE5}">
      <dgm:prSet phldrT="[Texto]" custT="1"/>
      <dgm:spPr/>
      <dgm:t>
        <a:bodyPr/>
        <a:lstStyle/>
        <a:p>
          <a:r>
            <a:rPr lang="pt-BR" sz="2400" dirty="0"/>
            <a:t>TCL (Transacionar)</a:t>
          </a:r>
        </a:p>
      </dgm:t>
    </dgm:pt>
    <dgm:pt modelId="{9BE4C885-3773-4E1B-915B-2B9EDD32199E}" type="parTrans" cxnId="{5B0B7FD4-22F2-4495-99D8-22829DDA8B9C}">
      <dgm:prSet/>
      <dgm:spPr/>
      <dgm:t>
        <a:bodyPr/>
        <a:lstStyle/>
        <a:p>
          <a:endParaRPr lang="pt-BR" sz="2000"/>
        </a:p>
      </dgm:t>
    </dgm:pt>
    <dgm:pt modelId="{23607F4A-76E8-4B12-B47F-9783659D5549}" type="sibTrans" cxnId="{5B0B7FD4-22F2-4495-99D8-22829DDA8B9C}">
      <dgm:prSet/>
      <dgm:spPr/>
      <dgm:t>
        <a:bodyPr/>
        <a:lstStyle/>
        <a:p>
          <a:endParaRPr lang="pt-BR" sz="2000"/>
        </a:p>
      </dgm:t>
    </dgm:pt>
    <dgm:pt modelId="{D2DBA940-940E-47AB-BE48-FF6E213E1FF7}" type="pres">
      <dgm:prSet presAssocID="{26C582C9-9595-48D7-99D7-E159704505F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6B9D4C2-8809-4024-A19E-FE27EB9549C2}" type="pres">
      <dgm:prSet presAssocID="{26C582C9-9595-48D7-99D7-E159704505FF}" presName="matrix" presStyleCnt="0"/>
      <dgm:spPr/>
    </dgm:pt>
    <dgm:pt modelId="{91A573A2-DC68-41AF-8C01-F64175D484B0}" type="pres">
      <dgm:prSet presAssocID="{26C582C9-9595-48D7-99D7-E159704505FF}" presName="tile1" presStyleLbl="node1" presStyleIdx="0" presStyleCnt="4"/>
      <dgm:spPr/>
    </dgm:pt>
    <dgm:pt modelId="{BE84E3E3-0531-44C5-9650-6082708F1110}" type="pres">
      <dgm:prSet presAssocID="{26C582C9-9595-48D7-99D7-E159704505F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7C6AA0-CC78-4BF7-ACF0-97A1EF824D6A}" type="pres">
      <dgm:prSet presAssocID="{26C582C9-9595-48D7-99D7-E159704505FF}" presName="tile2" presStyleLbl="node1" presStyleIdx="1" presStyleCnt="4" custLinFactNeighborX="35906" custLinFactNeighborY="-9428"/>
      <dgm:spPr/>
    </dgm:pt>
    <dgm:pt modelId="{6488902E-08C7-4984-8CC3-CBB96AFE1317}" type="pres">
      <dgm:prSet presAssocID="{26C582C9-9595-48D7-99D7-E159704505F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FB9358-4ED3-49CB-8C91-F4319FF266D9}" type="pres">
      <dgm:prSet presAssocID="{26C582C9-9595-48D7-99D7-E159704505FF}" presName="tile3" presStyleLbl="node1" presStyleIdx="2" presStyleCnt="4"/>
      <dgm:spPr/>
    </dgm:pt>
    <dgm:pt modelId="{7B288739-3198-437B-B971-4DD891B73834}" type="pres">
      <dgm:prSet presAssocID="{26C582C9-9595-48D7-99D7-E159704505F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FD6449-8C87-420D-B596-9F63572C7C3D}" type="pres">
      <dgm:prSet presAssocID="{26C582C9-9595-48D7-99D7-E159704505FF}" presName="tile4" presStyleLbl="node1" presStyleIdx="3" presStyleCnt="4" custLinFactNeighborX="30020"/>
      <dgm:spPr/>
    </dgm:pt>
    <dgm:pt modelId="{7549FDA7-78DD-42EA-A0F1-333042C052E4}" type="pres">
      <dgm:prSet presAssocID="{26C582C9-9595-48D7-99D7-E159704505F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71E24A6-28E2-4AA7-B7EC-8C2C897F0F54}" type="pres">
      <dgm:prSet presAssocID="{26C582C9-9595-48D7-99D7-E159704505FF}" presName="centerTile" presStyleLbl="fgShp" presStyleIdx="0" presStyleCnt="1" custScaleX="62687">
        <dgm:presLayoutVars>
          <dgm:chMax val="0"/>
          <dgm:chPref val="0"/>
        </dgm:presLayoutVars>
      </dgm:prSet>
      <dgm:spPr/>
    </dgm:pt>
  </dgm:ptLst>
  <dgm:cxnLst>
    <dgm:cxn modelId="{8FBA9506-66EB-477C-95C1-5E1583347591}" type="presOf" srcId="{64C60F5A-3BA6-47AC-A832-AE6DBA8D7CC9}" destId="{C71E24A6-28E2-4AA7-B7EC-8C2C897F0F54}" srcOrd="0" destOrd="0" presId="urn:microsoft.com/office/officeart/2005/8/layout/matrix1"/>
    <dgm:cxn modelId="{D3F81809-9B93-4776-9B1E-558E312B8F2E}" srcId="{64C60F5A-3BA6-47AC-A832-AE6DBA8D7CC9}" destId="{71B6896B-4A35-4941-A2FD-5DCC5466B55A}" srcOrd="1" destOrd="0" parTransId="{A51054D9-4970-4C82-80DE-B85094898BD3}" sibTransId="{867C86F5-BF6D-4A15-8555-1E3DAF0D4B1D}"/>
    <dgm:cxn modelId="{B11F2B0C-3228-491E-A453-08AC8E36E7F1}" type="presOf" srcId="{9A0C73F4-709B-4CB3-9A97-D6BF6AF0CFE5}" destId="{7549FDA7-78DD-42EA-A0F1-333042C052E4}" srcOrd="1" destOrd="0" presId="urn:microsoft.com/office/officeart/2005/8/layout/matrix1"/>
    <dgm:cxn modelId="{1952DF10-BC91-47A4-ABC9-1BEAD805E5E0}" type="presOf" srcId="{CA98D92F-E6FF-4912-850F-6DDDF9D56557}" destId="{7B288739-3198-437B-B971-4DD891B73834}" srcOrd="1" destOrd="0" presId="urn:microsoft.com/office/officeart/2005/8/layout/matrix1"/>
    <dgm:cxn modelId="{A9CC7C11-6092-4586-86B3-D8CF09ECEFD1}" type="presOf" srcId="{82F2A539-DA14-4031-807C-E81C3209044B}" destId="{BE84E3E3-0531-44C5-9650-6082708F1110}" srcOrd="1" destOrd="0" presId="urn:microsoft.com/office/officeart/2005/8/layout/matrix1"/>
    <dgm:cxn modelId="{950A6121-7F65-4468-B443-41E97FBE8ABD}" type="presOf" srcId="{71B6896B-4A35-4941-A2FD-5DCC5466B55A}" destId="{6488902E-08C7-4984-8CC3-CBB96AFE1317}" srcOrd="1" destOrd="0" presId="urn:microsoft.com/office/officeart/2005/8/layout/matrix1"/>
    <dgm:cxn modelId="{B834723D-12C4-420C-A5C1-328283E3AE7F}" type="presOf" srcId="{26C582C9-9595-48D7-99D7-E159704505FF}" destId="{D2DBA940-940E-47AB-BE48-FF6E213E1FF7}" srcOrd="0" destOrd="0" presId="urn:microsoft.com/office/officeart/2005/8/layout/matrix1"/>
    <dgm:cxn modelId="{6CFB6184-56EC-4549-852C-89A4388A037F}" type="presOf" srcId="{82F2A539-DA14-4031-807C-E81C3209044B}" destId="{91A573A2-DC68-41AF-8C01-F64175D484B0}" srcOrd="0" destOrd="0" presId="urn:microsoft.com/office/officeart/2005/8/layout/matrix1"/>
    <dgm:cxn modelId="{A627368D-2C84-440A-BCF6-4C188BF30D6F}" srcId="{26C582C9-9595-48D7-99D7-E159704505FF}" destId="{64C60F5A-3BA6-47AC-A832-AE6DBA8D7CC9}" srcOrd="0" destOrd="0" parTransId="{FCEC310F-6A7D-48E6-AFBC-C293A3842B3F}" sibTransId="{B45C79F8-606C-4F7D-A103-18AA7B652558}"/>
    <dgm:cxn modelId="{16137A92-6E45-4DBA-83D2-137840A15F87}" type="presOf" srcId="{71B6896B-4A35-4941-A2FD-5DCC5466B55A}" destId="{257C6AA0-CC78-4BF7-ACF0-97A1EF824D6A}" srcOrd="0" destOrd="0" presId="urn:microsoft.com/office/officeart/2005/8/layout/matrix1"/>
    <dgm:cxn modelId="{0934D8A8-6AAB-4A2E-AA1A-E4C9AFF35D81}" srcId="{64C60F5A-3BA6-47AC-A832-AE6DBA8D7CC9}" destId="{CA98D92F-E6FF-4912-850F-6DDDF9D56557}" srcOrd="2" destOrd="0" parTransId="{559A876F-FF47-484F-971D-DA49798AB437}" sibTransId="{BEDE00D7-AA79-4306-9ACD-8628B65E162F}"/>
    <dgm:cxn modelId="{5B0B7FD4-22F2-4495-99D8-22829DDA8B9C}" srcId="{64C60F5A-3BA6-47AC-A832-AE6DBA8D7CC9}" destId="{9A0C73F4-709B-4CB3-9A97-D6BF6AF0CFE5}" srcOrd="3" destOrd="0" parTransId="{9BE4C885-3773-4E1B-915B-2B9EDD32199E}" sibTransId="{23607F4A-76E8-4B12-B47F-9783659D5549}"/>
    <dgm:cxn modelId="{F4B23DD7-9F72-44D5-96E6-F7FDB87FA380}" type="presOf" srcId="{CA98D92F-E6FF-4912-850F-6DDDF9D56557}" destId="{B7FB9358-4ED3-49CB-8C91-F4319FF266D9}" srcOrd="0" destOrd="0" presId="urn:microsoft.com/office/officeart/2005/8/layout/matrix1"/>
    <dgm:cxn modelId="{314107D8-126A-49B4-9AA2-13C282147A80}" type="presOf" srcId="{9A0C73F4-709B-4CB3-9A97-D6BF6AF0CFE5}" destId="{B6FD6449-8C87-420D-B596-9F63572C7C3D}" srcOrd="0" destOrd="0" presId="urn:microsoft.com/office/officeart/2005/8/layout/matrix1"/>
    <dgm:cxn modelId="{9693D2E3-4AFD-45C3-BB30-10B5F7DEAB8D}" srcId="{64C60F5A-3BA6-47AC-A832-AE6DBA8D7CC9}" destId="{82F2A539-DA14-4031-807C-E81C3209044B}" srcOrd="0" destOrd="0" parTransId="{517B082B-ACD8-406A-AECE-8FCD66994F8B}" sibTransId="{23D3646F-84BF-44BC-A20F-60ACD6E1F232}"/>
    <dgm:cxn modelId="{0C78773A-16BB-486A-B32F-3F91DF30C1B1}" type="presParOf" srcId="{D2DBA940-940E-47AB-BE48-FF6E213E1FF7}" destId="{C6B9D4C2-8809-4024-A19E-FE27EB9549C2}" srcOrd="0" destOrd="0" presId="urn:microsoft.com/office/officeart/2005/8/layout/matrix1"/>
    <dgm:cxn modelId="{BAE84892-053F-439E-B5E1-8DA415024BFF}" type="presParOf" srcId="{C6B9D4C2-8809-4024-A19E-FE27EB9549C2}" destId="{91A573A2-DC68-41AF-8C01-F64175D484B0}" srcOrd="0" destOrd="0" presId="urn:microsoft.com/office/officeart/2005/8/layout/matrix1"/>
    <dgm:cxn modelId="{53231CC5-C0E5-4381-9FBE-E97751A40F69}" type="presParOf" srcId="{C6B9D4C2-8809-4024-A19E-FE27EB9549C2}" destId="{BE84E3E3-0531-44C5-9650-6082708F1110}" srcOrd="1" destOrd="0" presId="urn:microsoft.com/office/officeart/2005/8/layout/matrix1"/>
    <dgm:cxn modelId="{BBDBF878-8D31-4701-ACC1-7A5AC8722CD5}" type="presParOf" srcId="{C6B9D4C2-8809-4024-A19E-FE27EB9549C2}" destId="{257C6AA0-CC78-4BF7-ACF0-97A1EF824D6A}" srcOrd="2" destOrd="0" presId="urn:microsoft.com/office/officeart/2005/8/layout/matrix1"/>
    <dgm:cxn modelId="{B737AA16-0E7C-4692-8685-721F1D1AF01A}" type="presParOf" srcId="{C6B9D4C2-8809-4024-A19E-FE27EB9549C2}" destId="{6488902E-08C7-4984-8CC3-CBB96AFE1317}" srcOrd="3" destOrd="0" presId="urn:microsoft.com/office/officeart/2005/8/layout/matrix1"/>
    <dgm:cxn modelId="{128F25A3-8149-4E05-BABE-ADD8798A42E9}" type="presParOf" srcId="{C6B9D4C2-8809-4024-A19E-FE27EB9549C2}" destId="{B7FB9358-4ED3-49CB-8C91-F4319FF266D9}" srcOrd="4" destOrd="0" presId="urn:microsoft.com/office/officeart/2005/8/layout/matrix1"/>
    <dgm:cxn modelId="{A90CA55B-8EDA-4C29-931A-133D6F6220A2}" type="presParOf" srcId="{C6B9D4C2-8809-4024-A19E-FE27EB9549C2}" destId="{7B288739-3198-437B-B971-4DD891B73834}" srcOrd="5" destOrd="0" presId="urn:microsoft.com/office/officeart/2005/8/layout/matrix1"/>
    <dgm:cxn modelId="{AE6FBC4E-2979-41C3-9C0D-29F5BED36E6C}" type="presParOf" srcId="{C6B9D4C2-8809-4024-A19E-FE27EB9549C2}" destId="{B6FD6449-8C87-420D-B596-9F63572C7C3D}" srcOrd="6" destOrd="0" presId="urn:microsoft.com/office/officeart/2005/8/layout/matrix1"/>
    <dgm:cxn modelId="{113F8D0F-8866-4B86-8487-48B87C186FAB}" type="presParOf" srcId="{C6B9D4C2-8809-4024-A19E-FE27EB9549C2}" destId="{7549FDA7-78DD-42EA-A0F1-333042C052E4}" srcOrd="7" destOrd="0" presId="urn:microsoft.com/office/officeart/2005/8/layout/matrix1"/>
    <dgm:cxn modelId="{1B03BC22-B0FD-4A31-B6D0-8A74EE155C67}" type="presParOf" srcId="{D2DBA940-940E-47AB-BE48-FF6E213E1FF7}" destId="{C71E24A6-28E2-4AA7-B7EC-8C2C897F0F5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2F66D-2E35-46C0-8EF4-4CFFE80AC3A9}">
      <dsp:nvSpPr>
        <dsp:cNvPr id="0" name=""/>
        <dsp:cNvSpPr/>
      </dsp:nvSpPr>
      <dsp:spPr>
        <a:xfrm>
          <a:off x="5312" y="17560"/>
          <a:ext cx="2415533" cy="951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rgbClr val="C00000"/>
              </a:solidFill>
            </a:rPr>
            <a:t>1. Análise de Requisitos</a:t>
          </a:r>
        </a:p>
      </dsp:txBody>
      <dsp:txXfrm>
        <a:off x="5312" y="17560"/>
        <a:ext cx="2415533" cy="634535"/>
      </dsp:txXfrm>
    </dsp:sp>
    <dsp:sp modelId="{D33F40E7-C6E3-4D1A-B004-8688BC34B4EF}">
      <dsp:nvSpPr>
        <dsp:cNvPr id="0" name=""/>
        <dsp:cNvSpPr/>
      </dsp:nvSpPr>
      <dsp:spPr>
        <a:xfrm>
          <a:off x="500060" y="652096"/>
          <a:ext cx="2415533" cy="184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rgbClr val="000000"/>
              </a:solidFill>
              <a:latin typeface="Arial Narrow" panose="020B0606020202030204" pitchFamily="34" charset="0"/>
            </a:rPr>
            <a:t>“ Uma empresa manufatura produtos. Cada produto tem um código, nome e pertence a uma categoria . As categorias são divididas em....”</a:t>
          </a:r>
          <a:endParaRPr lang="pt-BR" sz="1600" kern="1200" dirty="0"/>
        </a:p>
      </dsp:txBody>
      <dsp:txXfrm>
        <a:off x="554045" y="706081"/>
        <a:ext cx="2307563" cy="1735230"/>
      </dsp:txXfrm>
    </dsp:sp>
    <dsp:sp modelId="{DECAA5F8-3294-4599-961A-68D1CD72A259}">
      <dsp:nvSpPr>
        <dsp:cNvPr id="0" name=""/>
        <dsp:cNvSpPr/>
      </dsp:nvSpPr>
      <dsp:spPr>
        <a:xfrm>
          <a:off x="2787032" y="34129"/>
          <a:ext cx="776314" cy="601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2787032" y="154409"/>
        <a:ext cx="595895" cy="360838"/>
      </dsp:txXfrm>
    </dsp:sp>
    <dsp:sp modelId="{8E57CE36-851F-4DFF-88B3-C70382085A4C}">
      <dsp:nvSpPr>
        <dsp:cNvPr id="0" name=""/>
        <dsp:cNvSpPr/>
      </dsp:nvSpPr>
      <dsp:spPr>
        <a:xfrm>
          <a:off x="3885591" y="17560"/>
          <a:ext cx="2415533" cy="951803"/>
        </a:xfrm>
        <a:prstGeom prst="roundRect">
          <a:avLst>
            <a:gd name="adj" fmla="val 1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rgbClr val="C00000"/>
              </a:solidFill>
            </a:rPr>
            <a:t>2. Modelo Conceitual</a:t>
          </a:r>
        </a:p>
      </dsp:txBody>
      <dsp:txXfrm>
        <a:off x="3885591" y="17560"/>
        <a:ext cx="2415533" cy="634535"/>
      </dsp:txXfrm>
    </dsp:sp>
    <dsp:sp modelId="{56F3FEB3-07FE-44FB-AF16-D94E998D5FCC}">
      <dsp:nvSpPr>
        <dsp:cNvPr id="0" name=""/>
        <dsp:cNvSpPr/>
      </dsp:nvSpPr>
      <dsp:spPr>
        <a:xfrm>
          <a:off x="4380339" y="652096"/>
          <a:ext cx="2415533" cy="184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8FB8D-8751-4038-8681-8EFCB49B264D}">
      <dsp:nvSpPr>
        <dsp:cNvPr id="0" name=""/>
        <dsp:cNvSpPr/>
      </dsp:nvSpPr>
      <dsp:spPr>
        <a:xfrm>
          <a:off x="6667311" y="34129"/>
          <a:ext cx="776314" cy="601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6667311" y="154409"/>
        <a:ext cx="595895" cy="360838"/>
      </dsp:txXfrm>
    </dsp:sp>
    <dsp:sp modelId="{928967DF-906A-4761-A24C-9EA06C1195ED}">
      <dsp:nvSpPr>
        <dsp:cNvPr id="0" name=""/>
        <dsp:cNvSpPr/>
      </dsp:nvSpPr>
      <dsp:spPr>
        <a:xfrm>
          <a:off x="7765869" y="17560"/>
          <a:ext cx="2415533" cy="951803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3. Lógico, físico, segurança, </a:t>
          </a:r>
          <a:r>
            <a:rPr lang="pt-BR" sz="1600" kern="1200" dirty="0" err="1"/>
            <a:t>etc</a:t>
          </a:r>
          <a:endParaRPr lang="pt-BR" sz="1600" kern="1200" dirty="0"/>
        </a:p>
      </dsp:txBody>
      <dsp:txXfrm>
        <a:off x="7765869" y="17560"/>
        <a:ext cx="2415533" cy="634535"/>
      </dsp:txXfrm>
    </dsp:sp>
    <dsp:sp modelId="{FF5284E9-83F3-4D30-9048-E6FD57710F22}">
      <dsp:nvSpPr>
        <dsp:cNvPr id="0" name=""/>
        <dsp:cNvSpPr/>
      </dsp:nvSpPr>
      <dsp:spPr>
        <a:xfrm>
          <a:off x="8260617" y="652096"/>
          <a:ext cx="2415533" cy="1843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573A2-DC68-41AF-8C01-F64175D484B0}">
      <dsp:nvSpPr>
        <dsp:cNvPr id="0" name=""/>
        <dsp:cNvSpPr/>
      </dsp:nvSpPr>
      <dsp:spPr>
        <a:xfrm rot="16200000">
          <a:off x="1308681" y="-1308681"/>
          <a:ext cx="612346" cy="32297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DDL(Construir)</a:t>
          </a:r>
        </a:p>
      </dsp:txBody>
      <dsp:txXfrm rot="5400000">
        <a:off x="0" y="0"/>
        <a:ext cx="3229708" cy="459259"/>
      </dsp:txXfrm>
    </dsp:sp>
    <dsp:sp modelId="{257C6AA0-CC78-4BF7-ACF0-97A1EF824D6A}">
      <dsp:nvSpPr>
        <dsp:cNvPr id="0" name=""/>
        <dsp:cNvSpPr/>
      </dsp:nvSpPr>
      <dsp:spPr>
        <a:xfrm>
          <a:off x="3229708" y="0"/>
          <a:ext cx="3229708" cy="61234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DML (Manipular)</a:t>
          </a:r>
        </a:p>
      </dsp:txBody>
      <dsp:txXfrm>
        <a:off x="3229708" y="0"/>
        <a:ext cx="3229708" cy="459259"/>
      </dsp:txXfrm>
    </dsp:sp>
    <dsp:sp modelId="{B7FB9358-4ED3-49CB-8C91-F4319FF266D9}">
      <dsp:nvSpPr>
        <dsp:cNvPr id="0" name=""/>
        <dsp:cNvSpPr/>
      </dsp:nvSpPr>
      <dsp:spPr>
        <a:xfrm rot="10800000">
          <a:off x="0" y="612346"/>
          <a:ext cx="3229708" cy="612346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DCL (</a:t>
          </a:r>
          <a:r>
            <a:rPr lang="pt-BR" sz="2400" kern="1200" dirty="0"/>
            <a:t>Controlar acesso)</a:t>
          </a:r>
          <a:endParaRPr lang="pt-BR" sz="2000" kern="1200" dirty="0"/>
        </a:p>
      </dsp:txBody>
      <dsp:txXfrm rot="10800000">
        <a:off x="0" y="765433"/>
        <a:ext cx="3229708" cy="459259"/>
      </dsp:txXfrm>
    </dsp:sp>
    <dsp:sp modelId="{B6FD6449-8C87-420D-B596-9F63572C7C3D}">
      <dsp:nvSpPr>
        <dsp:cNvPr id="0" name=""/>
        <dsp:cNvSpPr/>
      </dsp:nvSpPr>
      <dsp:spPr>
        <a:xfrm rot="5400000">
          <a:off x="4538390" y="-696334"/>
          <a:ext cx="612346" cy="32297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TCL (Transacionar)</a:t>
          </a:r>
        </a:p>
      </dsp:txBody>
      <dsp:txXfrm rot="-5400000">
        <a:off x="3229709" y="765433"/>
        <a:ext cx="3229708" cy="459259"/>
      </dsp:txXfrm>
    </dsp:sp>
    <dsp:sp modelId="{C71E24A6-28E2-4AA7-B7EC-8C2C897F0F54}">
      <dsp:nvSpPr>
        <dsp:cNvPr id="0" name=""/>
        <dsp:cNvSpPr/>
      </dsp:nvSpPr>
      <dsp:spPr>
        <a:xfrm>
          <a:off x="2622326" y="459259"/>
          <a:ext cx="1214764" cy="30617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SQL</a:t>
          </a:r>
        </a:p>
      </dsp:txBody>
      <dsp:txXfrm>
        <a:off x="2637272" y="474205"/>
        <a:ext cx="1184872" cy="276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08858-6382-451C-A9E5-C0C5720F1EC3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1F524-707B-493E-BCE7-1D555958E6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96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727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31288A-6703-46AE-B424-806D74739F38}" type="slidenum">
              <a:rPr lang="pt-BR" smtClean="0">
                <a:latin typeface="Arial" charset="0"/>
              </a:rPr>
              <a:pPr/>
              <a:t>21</a:t>
            </a:fld>
            <a:endParaRPr lang="pt-BR">
              <a:latin typeface="Arial" charset="0"/>
            </a:endParaRPr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507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E29518-F41B-4BF2-8F6E-5147F6641369}" type="slidenum">
              <a:rPr lang="pt-BR" smtClean="0">
                <a:latin typeface="Arial" charset="0"/>
              </a:rPr>
              <a:pPr/>
              <a:t>22</a:t>
            </a:fld>
            <a:endParaRPr lang="pt-BR">
              <a:latin typeface="Arial" charset="0"/>
            </a:endParaRPr>
          </a:p>
        </p:txBody>
      </p:sp>
      <p:sp>
        <p:nvSpPr>
          <p:cNvPr id="61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7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E29518-F41B-4BF2-8F6E-5147F6641369}" type="slidenum">
              <a:rPr lang="pt-BR" smtClean="0">
                <a:latin typeface="Arial" charset="0"/>
              </a:rPr>
              <a:pPr/>
              <a:t>23</a:t>
            </a:fld>
            <a:endParaRPr lang="pt-BR">
              <a:latin typeface="Arial" charset="0"/>
            </a:endParaRPr>
          </a:p>
        </p:txBody>
      </p:sp>
      <p:sp>
        <p:nvSpPr>
          <p:cNvPr id="61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55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10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VIVMEOS NUM MUNDO CERCADO DE INFORMÇÃO </a:t>
            </a:r>
          </a:p>
          <a:p>
            <a:r>
              <a:rPr lang="pt-BR" dirty="0"/>
              <a:t>Os Dados estão em todo lugar</a:t>
            </a:r>
          </a:p>
          <a:p>
            <a:r>
              <a:rPr lang="pt-BR" dirty="0"/>
              <a:t>Diariamente nós somos abarrotados de dados e informações por todos os lados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246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VIVEMOS UMA FASE DE TRANSIÇÃO DO VALOR DA INFORMAÇÃO PARA AS EMPRESAS</a:t>
            </a:r>
          </a:p>
          <a:p>
            <a:r>
              <a:rPr lang="pt-BR" dirty="0"/>
              <a:t>NO PASSADO,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01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vivendo a era da informação...</a:t>
            </a:r>
          </a:p>
          <a:p>
            <a:endParaRPr lang="pt-BR" dirty="0"/>
          </a:p>
          <a:p>
            <a:r>
              <a:rPr lang="pt-BR" dirty="0"/>
              <a:t>Ela está presente em tudo que falamos, fazemos, vemos ... está em toda parte e sempre presente em nossas vidas</a:t>
            </a:r>
          </a:p>
          <a:p>
            <a:endParaRPr lang="pt-BR" dirty="0"/>
          </a:p>
          <a:p>
            <a:r>
              <a:rPr lang="pt-BR" dirty="0"/>
              <a:t>Saímos de uma era analógica onde conseguíamos novas informações através de livros, jornais, radio, televisão, e até mesmo com os nossos professores </a:t>
            </a:r>
            <a:r>
              <a:rPr lang="pt-BR" dirty="0">
                <a:sym typeface="Wingdings" panose="05000000000000000000" pitchFamily="2" charset="2"/>
              </a:rPr>
              <a:t> </a:t>
            </a:r>
          </a:p>
          <a:p>
            <a:endParaRPr lang="pt-BR" dirty="0"/>
          </a:p>
          <a:p>
            <a:r>
              <a:rPr lang="pt-BR" dirty="0"/>
              <a:t>... E, a partir dos anos 90, ingressamos numa nova era ... a </a:t>
            </a:r>
            <a:r>
              <a:rPr lang="pt-BR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 digital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Agora, a informação é instantânea.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526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87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vivendo a era da informação...</a:t>
            </a:r>
          </a:p>
          <a:p>
            <a:endParaRPr lang="pt-BR" dirty="0"/>
          </a:p>
          <a:p>
            <a:r>
              <a:rPr lang="pt-BR" dirty="0"/>
              <a:t>Ela está presente em tudo que falamos, fazemos, vemos ... está em toda parte e sempre presente em nossas vidas</a:t>
            </a:r>
          </a:p>
          <a:p>
            <a:endParaRPr lang="pt-BR" dirty="0"/>
          </a:p>
          <a:p>
            <a:r>
              <a:rPr lang="pt-BR" dirty="0"/>
              <a:t>Saímos de uma era analógica onde conseguíamos novas informações através de livros, jornais, radio, televisão, e até mesmo com os nossos professores </a:t>
            </a:r>
            <a:r>
              <a:rPr lang="pt-BR" dirty="0">
                <a:sym typeface="Wingdings" panose="05000000000000000000" pitchFamily="2" charset="2"/>
              </a:rPr>
              <a:t> </a:t>
            </a:r>
          </a:p>
          <a:p>
            <a:endParaRPr lang="pt-BR" dirty="0"/>
          </a:p>
          <a:p>
            <a:r>
              <a:rPr lang="pt-BR" dirty="0"/>
              <a:t>... E, a partir dos anos 90, ingressamos numa nova era ... a </a:t>
            </a:r>
            <a:r>
              <a:rPr lang="pt-BR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 digital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Agora, a informação é instantânea.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1F524-707B-493E-BCE7-1D555958E61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278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8445CE-53B7-473B-8FE9-23D6303B676A}" type="slidenum">
              <a:rPr lang="pt-BR" smtClean="0">
                <a:latin typeface="Arial" charset="0"/>
              </a:rPr>
              <a:pPr/>
              <a:t>16</a:t>
            </a:fld>
            <a:endParaRPr lang="pt-BR">
              <a:latin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1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0D685-4F73-48AB-9C96-702448E6B75E}" type="slidenum">
              <a:rPr lang="pt-BR" smtClean="0">
                <a:latin typeface="Arial" charset="0"/>
              </a:rPr>
              <a:pPr/>
              <a:t>17</a:t>
            </a:fld>
            <a:endParaRPr lang="pt-BR">
              <a:latin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83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10D685-4F73-48AB-9C96-702448E6B75E}" type="slidenum">
              <a:rPr lang="pt-BR" smtClean="0">
                <a:latin typeface="Arial" charset="0"/>
              </a:rPr>
              <a:pPr/>
              <a:t>18</a:t>
            </a:fld>
            <a:endParaRPr lang="pt-BR">
              <a:latin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40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0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5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8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3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5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4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5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7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2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D20C0-AAE9-46E3-B48C-6A040394A145}" type="datetimeFigureOut">
              <a:rPr lang="pt-BR" smtClean="0"/>
              <a:t>07/02/2022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8D073-6992-419B-9B32-619CC6A265E0}" type="slidenum">
              <a:rPr lang="pt-BR" smtClean="0"/>
              <a:t>‹nº›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163" y="185738"/>
            <a:ext cx="20002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SIPCMContentMarking" descr="{&quot;HashCode&quot;:-321200650,&quot;Placement&quot;:&quot;Footer&quot;,&quot;Top&quot;:519.343,&quot;Left&quot;:454.655182,&quot;SlideWidth&quot;:960,&quot;SlideHeight&quot;:540}">
            <a:extLst>
              <a:ext uri="{FF2B5EF4-FFF2-40B4-BE49-F238E27FC236}">
                <a16:creationId xmlns:a16="http://schemas.microsoft.com/office/drawing/2014/main" id="{C6032A2D-CD84-4F1A-8CD1-2DAC09CDBCCB}"/>
              </a:ext>
            </a:extLst>
          </p:cNvPr>
          <p:cNvSpPr txBox="1"/>
          <p:nvPr userDrawn="1"/>
        </p:nvSpPr>
        <p:spPr>
          <a:xfrm>
            <a:off x="5774121" y="6595656"/>
            <a:ext cx="64375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197306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tiff"/><Relationship Id="rId7" Type="http://schemas.openxmlformats.org/officeDocument/2006/relationships/image" Target="../media/image23.tiff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4.png"/><Relationship Id="rId5" Type="http://schemas.openxmlformats.org/officeDocument/2006/relationships/image" Target="../media/image19.tiff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fp-basica-electricidad.blogspot.com/2013/05/modulo-1200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notesSlide" Target="../notesSlides/notesSlide12.xml"/><Relationship Id="rId7" Type="http://schemas.openxmlformats.org/officeDocument/2006/relationships/diagramData" Target="../diagrams/data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11" Type="http://schemas.microsoft.com/office/2007/relationships/diagramDrawing" Target="../diagrams/drawing2.xml"/><Relationship Id="rId5" Type="http://schemas.openxmlformats.org/officeDocument/2006/relationships/image" Target="../media/image37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6.png"/><Relationship Id="rId9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tiff"/><Relationship Id="rId11" Type="http://schemas.openxmlformats.org/officeDocument/2006/relationships/image" Target="../media/image24.png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pt-BR" sz="4000"/>
              <a:t>Banco de Dados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pt-BR" sz="2000"/>
              <a:t>Prof. Roberto Harkovsky, MsC</a:t>
            </a:r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2" descr="Resultado de imagem para instancia banco de dados sq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" r="-1" b="12926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>
            <a:normAutofit/>
          </a:bodyPr>
          <a:lstStyle/>
          <a:p>
            <a:r>
              <a:rPr lang="pt-BR" sz="3600" dirty="0"/>
              <a:t>Mas esta quantidade de dados já está presente faz algum tempo... Por que não foi utilizada antes???</a:t>
            </a:r>
          </a:p>
        </p:txBody>
      </p:sp>
    </p:spTree>
    <p:extLst>
      <p:ext uri="{BB962C8B-B14F-4D97-AF65-F5344CB8AC3E}">
        <p14:creationId xmlns:p14="http://schemas.microsoft.com/office/powerpoint/2010/main" val="421732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" y="1523999"/>
            <a:ext cx="5381510" cy="313006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Grandes Questões...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711842" y="4811159"/>
            <a:ext cx="9322678" cy="17725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3200" dirty="0"/>
              <a:t>Como organizar esta quantidade massiva de dados?</a:t>
            </a:r>
          </a:p>
          <a:p>
            <a:pPr>
              <a:buFont typeface="Wingdings" panose="05000000000000000000" pitchFamily="2" charset="2"/>
              <a:buChar char="ü"/>
            </a:pPr>
            <a:endParaRPr lang="pt-BR" sz="3200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sz="3200" dirty="0"/>
              <a:t>Como transformá-los (rapidamente) em conhecimento?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31" y="1160585"/>
            <a:ext cx="4777922" cy="26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6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Roberto Harkovsky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00A9-CB03-4EF2-9D99-353BA7EB6B77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4294967295"/>
          </p:nvPr>
        </p:nvSpPr>
        <p:spPr>
          <a:xfrm>
            <a:off x="1821814" y="1756488"/>
            <a:ext cx="7943794" cy="40513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PT" sz="4400" i="1" dirty="0">
                <a:solidFill>
                  <a:srgbClr val="002060"/>
                </a:solidFill>
              </a:rPr>
              <a:t>Você pode ter dados sem informações, mas você não pode ter informações sem dados.</a:t>
            </a:r>
          </a:p>
          <a:p>
            <a:pPr marL="0" indent="0" algn="just">
              <a:buNone/>
            </a:pPr>
            <a:endParaRPr lang="pt-PT" sz="4400" dirty="0">
              <a:solidFill>
                <a:srgbClr val="002060"/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rgbClr val="002060"/>
                </a:solidFill>
              </a:rPr>
              <a:t>Daniel Keys Moran</a:t>
            </a:r>
            <a:br>
              <a:rPr lang="en-US" sz="4400" dirty="0">
                <a:solidFill>
                  <a:srgbClr val="002060"/>
                </a:solidFill>
              </a:rPr>
            </a:br>
            <a:endParaRPr lang="pt-BR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Roberto Harkovsky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00A9-CB03-4EF2-9D99-353BA7EB6B77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195754" y="1628800"/>
            <a:ext cx="8860686" cy="4051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4400" dirty="0"/>
              <a:t>O mundo está cada vez mais impulsionado por dados ...</a:t>
            </a:r>
          </a:p>
          <a:p>
            <a:endParaRPr lang="pt-PT" sz="4400" dirty="0"/>
          </a:p>
          <a:p>
            <a:pPr marL="0" indent="0">
              <a:buNone/>
            </a:pPr>
            <a:r>
              <a:rPr lang="pt-PT" sz="4400" dirty="0">
                <a:solidFill>
                  <a:srgbClr val="C00000"/>
                </a:solidFill>
              </a:rPr>
              <a:t>Este curso ensina os conceitos básicos de como </a:t>
            </a:r>
            <a:r>
              <a:rPr lang="pt-PT" sz="4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usar e gerenciar dados e transformá-los em informação.</a:t>
            </a:r>
            <a:endParaRPr lang="pt-BR" sz="4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7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Introdução a Banco de Dados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Uma Visão Geral da Tecnologia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8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374555"/>
            <a:ext cx="2157413" cy="215741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5" y="2604992"/>
            <a:ext cx="2157413" cy="216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63" y="374555"/>
            <a:ext cx="2157413" cy="21574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163" y="2604992"/>
            <a:ext cx="2157413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188" y="374555"/>
            <a:ext cx="4135438" cy="1541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188" y="1989042"/>
            <a:ext cx="4135438" cy="1362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t="33671" b="32733"/>
          <a:stretch/>
        </p:blipFill>
        <p:spPr>
          <a:xfrm>
            <a:off x="5183188" y="3424142"/>
            <a:ext cx="4135438" cy="13414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1650" y="374555"/>
            <a:ext cx="2078038" cy="11731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1"/>
          <a:srcRect t="26828" b="30015"/>
          <a:stretch/>
        </p:blipFill>
        <p:spPr>
          <a:xfrm>
            <a:off x="9391650" y="1620742"/>
            <a:ext cx="2078038" cy="85248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2"/>
          <a:srcRect l="23517" r="23885"/>
          <a:stretch/>
        </p:blipFill>
        <p:spPr>
          <a:xfrm>
            <a:off x="9391650" y="2546255"/>
            <a:ext cx="2078038" cy="2219325"/>
          </a:xfrm>
          <a:prstGeom prst="rect">
            <a:avLst/>
          </a:prstGeom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556532" y="5333164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</a:rPr>
              <a:t>Empresas de Dados...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0A01959-B587-3B45-A9B3-C17F42F0930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0ED0BC4-B56B-45E2-A6B2-CFF389C9B516}"/>
              </a:ext>
            </a:extLst>
          </p:cNvPr>
          <p:cNvSpPr/>
          <p:nvPr/>
        </p:nvSpPr>
        <p:spPr>
          <a:xfrm rot="20604186">
            <a:off x="1556602" y="3608035"/>
            <a:ext cx="86640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Quais os componentes da gestão dos dados? </a:t>
            </a:r>
          </a:p>
        </p:txBody>
      </p:sp>
    </p:spTree>
    <p:extLst>
      <p:ext uri="{BB962C8B-B14F-4D97-AF65-F5344CB8AC3E}">
        <p14:creationId xmlns:p14="http://schemas.microsoft.com/office/powerpoint/2010/main" val="338925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O que é um Banco de Dados?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1984375"/>
          </a:xfrm>
        </p:spPr>
        <p:txBody>
          <a:bodyPr>
            <a:normAutofit/>
          </a:bodyPr>
          <a:lstStyle/>
          <a:p>
            <a:pPr eaLnBrk="1" hangingPunct="1"/>
            <a:r>
              <a:rPr lang="pt-BR" sz="3600" i="1" dirty="0"/>
              <a:t>“</a:t>
            </a:r>
            <a:r>
              <a:rPr lang="pt-BR" sz="3600" i="1" dirty="0">
                <a:solidFill>
                  <a:srgbClr val="0070C0"/>
                </a:solidFill>
              </a:rPr>
              <a:t>Coleção de Dados </a:t>
            </a:r>
            <a:r>
              <a:rPr lang="pt-BR" sz="3600" i="1" dirty="0"/>
              <a:t>fortemente estruturados acompanhados de um conjunto de </a:t>
            </a:r>
            <a:r>
              <a:rPr lang="pt-BR" sz="3600" i="1" dirty="0">
                <a:solidFill>
                  <a:srgbClr val="0070C0"/>
                </a:solidFill>
              </a:rPr>
              <a:t>mecanismos de controle</a:t>
            </a:r>
            <a:r>
              <a:rPr lang="pt-BR" sz="3600" i="1" dirty="0"/>
              <a:t>, </a:t>
            </a:r>
            <a:r>
              <a:rPr lang="pt-BR" sz="3600" i="1" dirty="0">
                <a:solidFill>
                  <a:srgbClr val="0070C0"/>
                </a:solidFill>
              </a:rPr>
              <a:t>acesso</a:t>
            </a:r>
            <a:r>
              <a:rPr lang="pt-BR" sz="3600" i="1" dirty="0"/>
              <a:t> e </a:t>
            </a:r>
            <a:r>
              <a:rPr lang="pt-BR" sz="3600" i="1" dirty="0">
                <a:solidFill>
                  <a:srgbClr val="0070C0"/>
                </a:solidFill>
              </a:rPr>
              <a:t>manipulação</a:t>
            </a:r>
            <a:r>
              <a:rPr lang="pt-BR" sz="3600" i="1" dirty="0"/>
              <a:t>”</a:t>
            </a:r>
            <a:r>
              <a:rPr lang="pt-BR" sz="3600" dirty="0"/>
              <a:t> </a:t>
            </a:r>
          </a:p>
          <a:p>
            <a:pPr eaLnBrk="1" hangingPunct="1"/>
            <a:endParaRPr lang="pt-BR" sz="3600" dirty="0"/>
          </a:p>
        </p:txBody>
      </p:sp>
      <p:sp>
        <p:nvSpPr>
          <p:cNvPr id="29698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altLang="en-US">
                <a:latin typeface="Arial" charset="0"/>
              </a:rPr>
              <a:t>Roberto Harkovsky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00A9-CB03-4EF2-9D99-353BA7EB6B77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923" y="3594588"/>
            <a:ext cx="3000282" cy="247796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99DD326-F652-462F-9D37-26879038B5F1}"/>
              </a:ext>
            </a:extLst>
          </p:cNvPr>
          <p:cNvSpPr txBox="1"/>
          <p:nvPr/>
        </p:nvSpPr>
        <p:spPr>
          <a:xfrm>
            <a:off x="8016949" y="4146698"/>
            <a:ext cx="3870252" cy="1304806"/>
          </a:xfrm>
          <a:prstGeom prst="snip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Mas apenas um lugar para armazenar é suficiente?</a:t>
            </a:r>
          </a:p>
          <a:p>
            <a:r>
              <a:rPr lang="pt-BR" dirty="0"/>
              <a:t>Quem seria responsável por organizar os dados? E recuperá-los?</a:t>
            </a:r>
          </a:p>
        </p:txBody>
      </p:sp>
    </p:spTree>
    <p:extLst>
      <p:ext uri="{BB962C8B-B14F-4D97-AF65-F5344CB8AC3E}">
        <p14:creationId xmlns:p14="http://schemas.microsoft.com/office/powerpoint/2010/main" val="36432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6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9279194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dirty="0"/>
              <a:t>O que é um Sistema Gerenciador de Banco de Dados?</a:t>
            </a:r>
          </a:p>
        </p:txBody>
      </p:sp>
      <p:sp>
        <p:nvSpPr>
          <p:cNvPr id="39940" name="Rectangle 7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685206" cy="1902313"/>
          </a:xfrm>
        </p:spPr>
        <p:txBody>
          <a:bodyPr>
            <a:noAutofit/>
          </a:bodyPr>
          <a:lstStyle/>
          <a:p>
            <a:pPr eaLnBrk="1" hangingPunct="1"/>
            <a:r>
              <a:rPr lang="pt-BR" dirty="0">
                <a:solidFill>
                  <a:srgbClr val="000099"/>
                </a:solidFill>
              </a:rPr>
              <a:t>SGBD (</a:t>
            </a:r>
            <a:r>
              <a:rPr lang="pt-BR" i="1" dirty="0">
                <a:solidFill>
                  <a:srgbClr val="000099"/>
                </a:solidFill>
              </a:rPr>
              <a:t>Sistema Gerenciador de Banco de Dados</a:t>
            </a:r>
            <a:r>
              <a:rPr lang="pt-BR" dirty="0">
                <a:solidFill>
                  <a:srgbClr val="000099"/>
                </a:solidFill>
              </a:rPr>
              <a:t>) ou DBMS (</a:t>
            </a:r>
            <a:r>
              <a:rPr lang="pt-BR" i="1" dirty="0" err="1">
                <a:solidFill>
                  <a:srgbClr val="000099"/>
                </a:solidFill>
              </a:rPr>
              <a:t>DataBase</a:t>
            </a:r>
            <a:r>
              <a:rPr lang="pt-BR" i="1" dirty="0">
                <a:solidFill>
                  <a:srgbClr val="000099"/>
                </a:solidFill>
              </a:rPr>
              <a:t> Management System</a:t>
            </a:r>
            <a:r>
              <a:rPr lang="pt-BR" dirty="0">
                <a:solidFill>
                  <a:srgbClr val="000099"/>
                </a:solidFill>
              </a:rPr>
              <a:t>)</a:t>
            </a:r>
          </a:p>
          <a:p>
            <a:r>
              <a:rPr lang="pt-BR" dirty="0"/>
              <a:t>Aplicação que fica “</a:t>
            </a:r>
            <a:r>
              <a:rPr lang="pt-B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frente</a:t>
            </a:r>
            <a:r>
              <a:rPr lang="pt-BR" dirty="0"/>
              <a:t>” à uma coleção de dados e faz a </a:t>
            </a:r>
            <a:r>
              <a:rPr lang="pt-B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mediação</a:t>
            </a:r>
            <a:r>
              <a:rPr lang="pt-BR" dirty="0"/>
              <a:t> do acesso </a:t>
            </a:r>
          </a:p>
        </p:txBody>
      </p:sp>
      <p:sp>
        <p:nvSpPr>
          <p:cNvPr id="39938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pt-BR" altLang="en-US">
                <a:latin typeface="Arial" charset="0"/>
              </a:rPr>
              <a:t>Roberto Harkovsky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00A9-CB03-4EF2-9D99-353BA7EB6B77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3" name="Imagem 2" descr="Server PNG Transparent Images | PNG Al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37" y="3576380"/>
            <a:ext cx="1880126" cy="2311630"/>
          </a:xfrm>
          <a:prstGeom prst="rect">
            <a:avLst/>
          </a:prstGeom>
        </p:spPr>
      </p:pic>
      <p:pic>
        <p:nvPicPr>
          <p:cNvPr id="4" name="Imagem 3" descr="File:User icon 1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05" y="4319100"/>
            <a:ext cx="1331790" cy="1331790"/>
          </a:xfrm>
          <a:prstGeom prst="rect">
            <a:avLst/>
          </a:prstGeom>
        </p:spPr>
      </p:pic>
      <p:sp>
        <p:nvSpPr>
          <p:cNvPr id="5" name="Seta para a Esquerda e para a Direita 4"/>
          <p:cNvSpPr/>
          <p:nvPr/>
        </p:nvSpPr>
        <p:spPr>
          <a:xfrm>
            <a:off x="4633237" y="4545088"/>
            <a:ext cx="2238729" cy="87981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  <p:pic>
        <p:nvPicPr>
          <p:cNvPr id="7" name="Imagem 6" descr="Linuxブログ : 2014 : 12月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95" y="4193902"/>
            <a:ext cx="1563200" cy="15821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34D9447-92CC-4874-8C1E-0FDAEE9A0F3F}"/>
              </a:ext>
            </a:extLst>
          </p:cNvPr>
          <p:cNvSpPr txBox="1"/>
          <p:nvPr/>
        </p:nvSpPr>
        <p:spPr>
          <a:xfrm>
            <a:off x="7311079" y="5827177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C00000"/>
                </a:solidFill>
              </a:rPr>
              <a:t>SGBD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1B228A-247D-4157-BF4D-4E051D1951DD}"/>
              </a:ext>
            </a:extLst>
          </p:cNvPr>
          <p:cNvSpPr txBox="1"/>
          <p:nvPr/>
        </p:nvSpPr>
        <p:spPr>
          <a:xfrm>
            <a:off x="8209723" y="505557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BD</a:t>
            </a:r>
          </a:p>
        </p:txBody>
      </p:sp>
      <p:pic>
        <p:nvPicPr>
          <p:cNvPr id="9" name="Imagem 8" descr="Gráfico, Tabela&#10;&#10;Descrição gerada automaticamente">
            <a:extLst>
              <a:ext uri="{FF2B5EF4-FFF2-40B4-BE49-F238E27FC236}">
                <a16:creationId xmlns:a16="http://schemas.microsoft.com/office/drawing/2014/main" id="{86CECF44-4DDC-4E25-A0A6-3C08E44EB2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87905" y="4209536"/>
            <a:ext cx="524012" cy="130811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869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6"/>
          <p:cNvSpPr>
            <a:spLocks noGrp="1" noChangeArrowheads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pt-BR" sz="3700" dirty="0"/>
              <a:t>Propriedades de um Sistema Gerenciador de Banco de Dados</a:t>
            </a:r>
          </a:p>
        </p:txBody>
      </p:sp>
      <p:sp>
        <p:nvSpPr>
          <p:cNvPr id="39940" name="Rectangle 7"/>
          <p:cNvSpPr>
            <a:spLocks noGrp="1" noChangeArrowheads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/>
          </a:bodyPr>
          <a:lstStyle/>
          <a:p>
            <a:r>
              <a:rPr lang="pt-BR" dirty="0"/>
              <a:t>Sistema composto de um conjunto de mecanismos de controle, acesso e manipulação de uma base de dados, que permite construir e manipular bases de dados de diversas aplicações</a:t>
            </a:r>
          </a:p>
          <a:p>
            <a:pPr eaLnBrk="1" hangingPunct="1"/>
            <a:r>
              <a:rPr lang="pt-BR" dirty="0"/>
              <a:t>Provê independência de dados, com relação a organização física de arquivos e dados</a:t>
            </a:r>
          </a:p>
          <a:p>
            <a:pPr eaLnBrk="1" hangingPunct="1"/>
            <a:r>
              <a:rPr lang="pt-BR" dirty="0"/>
              <a:t>Manipula grande quantidade de dados</a:t>
            </a:r>
          </a:p>
          <a:p>
            <a:pPr eaLnBrk="1" hangingPunct="1"/>
            <a:r>
              <a:rPr lang="pt-BR" dirty="0"/>
              <a:t>Garante persistência de dados</a:t>
            </a:r>
          </a:p>
        </p:txBody>
      </p:sp>
      <p:pic>
        <p:nvPicPr>
          <p:cNvPr id="6" name="Imagem 5" descr="Server PNG Transparent Images | PNG All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r="133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37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38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>
            <a:off x="4965430" y="6356350"/>
            <a:ext cx="4139134" cy="365125"/>
          </a:xfr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algn="l">
              <a:spcAft>
                <a:spcPts val="600"/>
              </a:spcAft>
            </a:pPr>
            <a:r>
              <a:rPr lang="pt-BR" altLang="en-US">
                <a:latin typeface="Arial" charset="0"/>
              </a:rPr>
              <a:t>Roberto Harkovsky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0200A9-CB03-4EF2-9D99-353BA7EB6B77}" type="slidenum">
              <a:rPr lang="pt-BR" smtClean="0"/>
              <a:pPr>
                <a:spcAft>
                  <a:spcPts val="600"/>
                </a:spcAft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7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e Manipulação de Dados.. </a:t>
            </a:r>
            <a:br>
              <a:rPr lang="pt-BR" dirty="0"/>
            </a:br>
            <a:r>
              <a:rPr lang="pt-BR" dirty="0"/>
              <a:t>Mas Como Representar os Dados?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26059" y="3259014"/>
            <a:ext cx="10316862" cy="2940173"/>
          </a:xfrm>
        </p:spPr>
        <p:txBody>
          <a:bodyPr>
            <a:noAutofit/>
          </a:bodyPr>
          <a:lstStyle/>
          <a:p>
            <a:r>
              <a:rPr lang="pt-BR" sz="2400" dirty="0"/>
              <a:t> É necessário uma forma estruturada e consistente para representar os dados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C00000"/>
                </a:solidFill>
              </a:rPr>
              <a:t>Modelo de dados</a:t>
            </a:r>
          </a:p>
          <a:p>
            <a:pPr lvl="1"/>
            <a:r>
              <a:rPr lang="pt-BR" sz="2000" dirty="0"/>
              <a:t>Descreve a organização dos dados do mundo real em estruturas computacionais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C00000"/>
                </a:solidFill>
              </a:rPr>
              <a:t>Esquemas Conceitual e Lógico</a:t>
            </a:r>
          </a:p>
          <a:p>
            <a:pPr lvl="1"/>
            <a:r>
              <a:rPr lang="pt-BR" sz="2000" dirty="0"/>
              <a:t>Descreve uma coleção de dados, usando um modelo de dados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C00000"/>
                </a:solidFill>
              </a:rPr>
              <a:t>Esquema Físico</a:t>
            </a:r>
          </a:p>
          <a:p>
            <a:pPr lvl="1"/>
            <a:r>
              <a:rPr lang="pt-BR" sz="2000" dirty="0"/>
              <a:t>Descreve organização física dos dados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Roberto </a:t>
            </a:r>
            <a:r>
              <a:rPr lang="pt-BR" dirty="0" err="1"/>
              <a:t>Harkovsky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200A9-CB03-4EF2-9D99-353BA7EB6B77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861" y="1830795"/>
            <a:ext cx="1358693" cy="1288112"/>
          </a:xfrm>
          <a:prstGeom prst="rect">
            <a:avLst/>
          </a:prstGeom>
        </p:spPr>
      </p:pic>
      <p:pic>
        <p:nvPicPr>
          <p:cNvPr id="4" name="Imagem 3" descr="Globe 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2" y="1775603"/>
            <a:ext cx="1513117" cy="1260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ixaDeTexto 8"/>
          <p:cNvSpPr txBox="1"/>
          <p:nvPr/>
        </p:nvSpPr>
        <p:spPr>
          <a:xfrm>
            <a:off x="310346" y="2101064"/>
            <a:ext cx="922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Mundo </a:t>
            </a:r>
          </a:p>
          <a:p>
            <a:r>
              <a:rPr lang="pt-BR" dirty="0"/>
              <a:t>Real</a:t>
            </a:r>
          </a:p>
        </p:txBody>
      </p:sp>
      <p:sp>
        <p:nvSpPr>
          <p:cNvPr id="11" name="Seta para a Direita 10"/>
          <p:cNvSpPr/>
          <p:nvPr/>
        </p:nvSpPr>
        <p:spPr>
          <a:xfrm>
            <a:off x="2704139" y="2174754"/>
            <a:ext cx="1279526" cy="445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Abstração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09" y="2055127"/>
            <a:ext cx="1420491" cy="548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Seta para a Direita 10">
            <a:extLst>
              <a:ext uri="{FF2B5EF4-FFF2-40B4-BE49-F238E27FC236}">
                <a16:creationId xmlns:a16="http://schemas.microsoft.com/office/drawing/2014/main" id="{D5215651-7E74-42F7-A262-41C7FAC87363}"/>
              </a:ext>
            </a:extLst>
          </p:cNvPr>
          <p:cNvSpPr/>
          <p:nvPr/>
        </p:nvSpPr>
        <p:spPr>
          <a:xfrm>
            <a:off x="6602819" y="2201492"/>
            <a:ext cx="2743200" cy="445477"/>
          </a:xfrm>
          <a:prstGeom prst="rightArrow">
            <a:avLst>
              <a:gd name="adj1" fmla="val 5477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 computacionais</a:t>
            </a:r>
          </a:p>
        </p:txBody>
      </p:sp>
    </p:spTree>
    <p:extLst>
      <p:ext uri="{BB962C8B-B14F-4D97-AF65-F5344CB8AC3E}">
        <p14:creationId xmlns:p14="http://schemas.microsoft.com/office/powerpoint/2010/main" val="184139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rgbClr val="FFFFFF"/>
                </a:solidFill>
              </a:rPr>
              <a:t>Começando...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755648" y="3881568"/>
            <a:ext cx="8677656" cy="1231533"/>
          </a:xfrm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803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Modelando os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CD00-30DF-8443-816B-88C3C65D8B99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562923780"/>
              </p:ext>
            </p:extLst>
          </p:nvPr>
        </p:nvGraphicFramePr>
        <p:xfrm>
          <a:off x="672336" y="1872150"/>
          <a:ext cx="10681464" cy="251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1"/>
          <p:cNvGrpSpPr/>
          <p:nvPr/>
        </p:nvGrpSpPr>
        <p:grpSpPr>
          <a:xfrm>
            <a:off x="5135526" y="3038841"/>
            <a:ext cx="2307265" cy="970788"/>
            <a:chOff x="4016360" y="3801625"/>
            <a:chExt cx="4673341" cy="827538"/>
          </a:xfrm>
        </p:grpSpPr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5932432" y="4208562"/>
              <a:ext cx="1121602" cy="420601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err="1"/>
                <a:t>produz</a:t>
              </a:r>
              <a:endParaRPr lang="en-US" sz="1100" dirty="0"/>
            </a:p>
          </p:txBody>
        </p:sp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4296763" y="4347633"/>
              <a:ext cx="1215068" cy="2347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err="1"/>
                <a:t>Produto</a:t>
              </a:r>
              <a:endParaRPr lang="en-US" sz="1100" dirty="0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4016360" y="3816041"/>
              <a:ext cx="887936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u="sng" dirty="0" err="1"/>
                <a:t>nome</a:t>
              </a:r>
              <a:endParaRPr lang="en-US" sz="1100" u="sng" dirty="0"/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5021125" y="3816041"/>
              <a:ext cx="887936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err="1"/>
                <a:t>preco</a:t>
              </a:r>
              <a:endParaRPr lang="en-US" sz="1100" dirty="0"/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7334432" y="4268395"/>
              <a:ext cx="1355269" cy="3271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accent5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err="1"/>
                <a:t>Empresa</a:t>
              </a:r>
              <a:endParaRPr lang="en-US" sz="1100" dirty="0"/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7568098" y="3801625"/>
              <a:ext cx="887936" cy="420601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u="sng" dirty="0" err="1"/>
                <a:t>nome</a:t>
              </a:r>
              <a:endParaRPr lang="en-US" sz="1100" u="sng" dirty="0"/>
            </a:p>
          </p:txBody>
        </p:sp>
      </p:grp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Roberto </a:t>
            </a:r>
            <a:r>
              <a:rPr lang="pt-BR" dirty="0" err="1"/>
              <a:t>Harkovsky</a:t>
            </a:r>
            <a:r>
              <a:rPr lang="pt-BR" dirty="0"/>
              <a:t>, </a:t>
            </a:r>
            <a:r>
              <a:rPr lang="pt-BR" dirty="0" err="1"/>
              <a:t>MSc</a:t>
            </a:r>
            <a:endParaRPr lang="pt-BR" dirty="0"/>
          </a:p>
        </p:txBody>
      </p:sp>
      <p:graphicFrame>
        <p:nvGraphicFramePr>
          <p:cNvPr id="26" name="Table 3">
            <a:extLst>
              <a:ext uri="{FF2B5EF4-FFF2-40B4-BE49-F238E27FC236}">
                <a16:creationId xmlns:a16="http://schemas.microsoft.com/office/drawing/2014/main" id="{91B338FF-CB90-400D-83DB-DCEC780B4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810881"/>
              </p:ext>
            </p:extLst>
          </p:nvPr>
        </p:nvGraphicFramePr>
        <p:xfrm>
          <a:off x="9080205" y="3055752"/>
          <a:ext cx="2202817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67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040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Armazenando os Dados</a:t>
            </a:r>
            <a:endParaRPr lang="pt-BR" sz="3600" dirty="0"/>
          </a:p>
        </p:txBody>
      </p:sp>
      <p:sp>
        <p:nvSpPr>
          <p:cNvPr id="16691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38337"/>
            <a:ext cx="10817646" cy="1187548"/>
          </a:xfrm>
        </p:spPr>
        <p:txBody>
          <a:bodyPr>
            <a:noAutofit/>
          </a:bodyPr>
          <a:lstStyle/>
          <a:p>
            <a:r>
              <a:rPr lang="pt-BR" dirty="0"/>
              <a:t>Um modelo de dados é </a:t>
            </a:r>
            <a:r>
              <a:rPr lang="pt-BR" dirty="0">
                <a:solidFill>
                  <a:srgbClr val="C00000"/>
                </a:solidFill>
              </a:rPr>
              <a:t>representado</a:t>
            </a:r>
            <a:r>
              <a:rPr lang="pt-BR" dirty="0"/>
              <a:t> em um banco de dados através de </a:t>
            </a:r>
            <a:r>
              <a:rPr lang="pt-BR" dirty="0">
                <a:solidFill>
                  <a:srgbClr val="C00000"/>
                </a:solidFill>
              </a:rPr>
              <a:t>estruturas de dados</a:t>
            </a:r>
          </a:p>
          <a:p>
            <a:r>
              <a:rPr lang="pt-BR" dirty="0"/>
              <a:t>Por exemplo, no modelo relacional temos as </a:t>
            </a:r>
            <a:r>
              <a:rPr lang="pt-BR" dirty="0">
                <a:solidFill>
                  <a:srgbClr val="C00000"/>
                </a:solidFill>
              </a:rPr>
              <a:t>tabelas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6691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17045-DDC4-4D18-AA06-8C33CA26AE86}" type="slidenum">
              <a:rPr lang="pt-BR" altLang="en-US" smtClean="0"/>
              <a:pPr/>
              <a:t>21</a:t>
            </a:fld>
            <a:endParaRPr lang="pt-BR" altLang="en-US"/>
          </a:p>
        </p:txBody>
      </p:sp>
      <p:sp>
        <p:nvSpPr>
          <p:cNvPr id="29" name="Rectangle 14"/>
          <p:cNvSpPr/>
          <p:nvPr/>
        </p:nvSpPr>
        <p:spPr>
          <a:xfrm>
            <a:off x="1560512" y="3352209"/>
            <a:ext cx="9107488" cy="3369266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aphicFrame>
        <p:nvGraphicFramePr>
          <p:cNvPr id="30" name="Table 3"/>
          <p:cNvGraphicFramePr>
            <a:graphicFrameLocks noGrp="1"/>
          </p:cNvGraphicFramePr>
          <p:nvPr/>
        </p:nvGraphicFramePr>
        <p:xfrm>
          <a:off x="1712912" y="3703342"/>
          <a:ext cx="2514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sid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1014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Maria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TextBox 4"/>
          <p:cNvSpPr txBox="1"/>
          <p:nvPr/>
        </p:nvSpPr>
        <p:spPr>
          <a:xfrm>
            <a:off x="1371951" y="3352209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Estudantes</a:t>
            </a:r>
            <a:endParaRPr lang="en-US" sz="1400" b="1" dirty="0"/>
          </a:p>
        </p:txBody>
      </p:sp>
      <p:graphicFrame>
        <p:nvGraphicFramePr>
          <p:cNvPr id="32" name="Table 5"/>
          <p:cNvGraphicFramePr>
            <a:graphicFrameLocks noGrp="1"/>
          </p:cNvGraphicFramePr>
          <p:nvPr/>
        </p:nvGraphicFramePr>
        <p:xfrm>
          <a:off x="7732712" y="3703342"/>
          <a:ext cx="2895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cnome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creditos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Redes4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408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Redes</a:t>
                      </a:r>
                      <a:r>
                        <a:rPr lang="en-US" sz="1800" dirty="0"/>
                        <a:t>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TextBox 6"/>
          <p:cNvSpPr txBox="1"/>
          <p:nvPr/>
        </p:nvSpPr>
        <p:spPr>
          <a:xfrm>
            <a:off x="7316911" y="3352209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Classes</a:t>
            </a:r>
            <a:endParaRPr lang="en-US" sz="1400" b="1" dirty="0"/>
          </a:p>
        </p:txBody>
      </p:sp>
      <p:graphicFrame>
        <p:nvGraphicFramePr>
          <p:cNvPr id="34" name="Table 7"/>
          <p:cNvGraphicFramePr>
            <a:graphicFrameLocks noGrp="1"/>
          </p:cNvGraphicFramePr>
          <p:nvPr/>
        </p:nvGraphicFramePr>
        <p:xfrm>
          <a:off x="4608512" y="5151142"/>
          <a:ext cx="2895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7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sid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Conceito</a:t>
                      </a:r>
                      <a:endParaRPr lang="en-US" sz="18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1014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TextBox 8"/>
          <p:cNvSpPr txBox="1"/>
          <p:nvPr/>
        </p:nvSpPr>
        <p:spPr>
          <a:xfrm>
            <a:off x="4249688" y="4768653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Arial" pitchFamily="34" charset="0"/>
                <a:cs typeface="Arial" pitchFamily="34" charset="0"/>
              </a:rPr>
              <a:t>Matriculas</a:t>
            </a:r>
            <a:endParaRPr lang="en-US" sz="1400" b="1" dirty="0"/>
          </a:p>
        </p:txBody>
      </p:sp>
      <p:sp>
        <p:nvSpPr>
          <p:cNvPr id="39" name="TextBox 15"/>
          <p:cNvSpPr txBox="1"/>
          <p:nvPr/>
        </p:nvSpPr>
        <p:spPr>
          <a:xfrm>
            <a:off x="5087888" y="3646614"/>
            <a:ext cx="20404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Relações</a:t>
            </a:r>
          </a:p>
        </p:txBody>
      </p:sp>
      <p:sp>
        <p:nvSpPr>
          <p:cNvPr id="23" name="TextBox 7"/>
          <p:cNvSpPr txBox="1"/>
          <p:nvPr/>
        </p:nvSpPr>
        <p:spPr>
          <a:xfrm>
            <a:off x="673542" y="5076430"/>
            <a:ext cx="328727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342900"/>
            <a:r>
              <a:rPr lang="pt-BR" sz="2400" dirty="0">
                <a:solidFill>
                  <a:schemeClr val="bg1"/>
                </a:solidFill>
              </a:rPr>
              <a:t>Mas como consultar ou manipular os dados no banco de dados??</a:t>
            </a:r>
            <a:endParaRPr lang="pt-BR" sz="2400" i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1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6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 uiExpand="1" build="p"/>
      <p:bldP spid="29" grpId="0" animBg="1"/>
      <p:bldP spid="31" grpId="0"/>
      <p:bldP spid="33" grpId="0"/>
      <p:bldP spid="35" grpId="0"/>
      <p:bldP spid="39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os Dados</a:t>
            </a:r>
            <a:br>
              <a:rPr lang="pt-BR" dirty="0"/>
            </a:br>
            <a:r>
              <a:rPr lang="pt-BR" dirty="0"/>
              <a:t>Álgebra Relacional</a:t>
            </a:r>
          </a:p>
        </p:txBody>
      </p:sp>
      <p:sp>
        <p:nvSpPr>
          <p:cNvPr id="60928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683870"/>
            <a:ext cx="10515600" cy="46724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Linguagem de </a:t>
            </a:r>
            <a:r>
              <a:rPr lang="pt-BR" dirty="0">
                <a:solidFill>
                  <a:srgbClr val="C00000"/>
                </a:solidFill>
              </a:rPr>
              <a:t>consulta</a:t>
            </a:r>
            <a:r>
              <a:rPr lang="pt-BR" dirty="0"/>
              <a:t> de banco de dados que consiste em um conjunto de </a:t>
            </a:r>
            <a:r>
              <a:rPr lang="pt-BR" dirty="0">
                <a:solidFill>
                  <a:srgbClr val="0070C0"/>
                </a:solidFill>
              </a:rPr>
              <a:t>operações</a:t>
            </a:r>
            <a:r>
              <a:rPr lang="pt-BR" dirty="0"/>
              <a:t>,  tendo como </a:t>
            </a:r>
            <a:r>
              <a:rPr lang="pt-BR" dirty="0">
                <a:solidFill>
                  <a:srgbClr val="0070C0"/>
                </a:solidFill>
              </a:rPr>
              <a:t>entrada</a:t>
            </a:r>
            <a:r>
              <a:rPr lang="pt-BR" dirty="0"/>
              <a:t> uma ou duas </a:t>
            </a:r>
            <a:r>
              <a:rPr lang="pt-BR" dirty="0">
                <a:solidFill>
                  <a:srgbClr val="0070C0"/>
                </a:solidFill>
              </a:rPr>
              <a:t>relações</a:t>
            </a:r>
            <a:r>
              <a:rPr lang="pt-BR" dirty="0"/>
              <a:t> e produzindo como </a:t>
            </a:r>
            <a:r>
              <a:rPr lang="pt-BR" dirty="0">
                <a:solidFill>
                  <a:srgbClr val="0070C0"/>
                </a:solidFill>
              </a:rPr>
              <a:t>resultado</a:t>
            </a:r>
            <a:r>
              <a:rPr lang="pt-BR" dirty="0"/>
              <a:t> uma nova </a:t>
            </a:r>
            <a:r>
              <a:rPr lang="pt-BR" dirty="0">
                <a:solidFill>
                  <a:srgbClr val="0070C0"/>
                </a:solidFill>
              </a:rPr>
              <a:t>relação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A Linguagem formal da Álgebra relacional foi implementada através de um padrão chamado de </a:t>
            </a:r>
            <a:r>
              <a:rPr lang="pt-BR" dirty="0">
                <a:solidFill>
                  <a:srgbClr val="C00000"/>
                </a:solidFill>
              </a:rPr>
              <a:t>SQL (</a:t>
            </a:r>
            <a:r>
              <a:rPr lang="pt-BR" dirty="0" err="1">
                <a:solidFill>
                  <a:srgbClr val="C00000"/>
                </a:solidFill>
              </a:rPr>
              <a:t>Structured</a:t>
            </a:r>
            <a:r>
              <a:rPr lang="pt-BR" dirty="0">
                <a:solidFill>
                  <a:srgbClr val="C00000"/>
                </a:solidFill>
              </a:rPr>
              <a:t> Query </a:t>
            </a:r>
            <a:r>
              <a:rPr lang="pt-BR" dirty="0" err="1">
                <a:solidFill>
                  <a:srgbClr val="C00000"/>
                </a:solidFill>
              </a:rPr>
              <a:t>Language</a:t>
            </a:r>
            <a:r>
              <a:rPr lang="pt-BR" dirty="0">
                <a:solidFill>
                  <a:srgbClr val="C00000"/>
                </a:solidFill>
              </a:rPr>
              <a:t>) </a:t>
            </a:r>
            <a:r>
              <a:rPr lang="pt-BR" dirty="0"/>
              <a:t>– Linguagem estruturada para consultas</a:t>
            </a:r>
          </a:p>
        </p:txBody>
      </p:sp>
      <p:sp>
        <p:nvSpPr>
          <p:cNvPr id="60928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en-US"/>
              <a:t>Roberto Harkovsky</a:t>
            </a:r>
          </a:p>
        </p:txBody>
      </p:sp>
      <p:sp>
        <p:nvSpPr>
          <p:cNvPr id="60928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FAF3-036B-4FDE-8759-EA9E530D51DC}" type="slidenum">
              <a:rPr lang="pt-BR" altLang="en-US" smtClean="0"/>
              <a:pPr/>
              <a:t>22</a:t>
            </a:fld>
            <a:endParaRPr lang="pt-BR" altLang="en-US"/>
          </a:p>
        </p:txBody>
      </p:sp>
      <p:pic>
        <p:nvPicPr>
          <p:cNvPr id="18" name="Imagem 17" descr="Server PNG Transparent Images | PNG All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07" y="2873908"/>
            <a:ext cx="1573038" cy="1667702"/>
          </a:xfrm>
          <a:prstGeom prst="rect">
            <a:avLst/>
          </a:prstGeom>
        </p:spPr>
      </p:pic>
      <p:pic>
        <p:nvPicPr>
          <p:cNvPr id="19" name="Imagem 18" descr="File:User icon 1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9" y="3343684"/>
            <a:ext cx="1114263" cy="960806"/>
          </a:xfrm>
          <a:prstGeom prst="rect">
            <a:avLst/>
          </a:prstGeom>
        </p:spPr>
      </p:pic>
      <p:pic>
        <p:nvPicPr>
          <p:cNvPr id="21" name="Imagem 20" descr="Linuxブログ : 2014 : 12月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80" y="3288236"/>
            <a:ext cx="1307877" cy="1141452"/>
          </a:xfrm>
          <a:prstGeom prst="rect">
            <a:avLst/>
          </a:prstGeom>
        </p:spPr>
      </p:pic>
      <p:sp>
        <p:nvSpPr>
          <p:cNvPr id="2" name="Seta para a Direita 1"/>
          <p:cNvSpPr/>
          <p:nvPr/>
        </p:nvSpPr>
        <p:spPr>
          <a:xfrm>
            <a:off x="3885286" y="2873908"/>
            <a:ext cx="5071146" cy="143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/>
              <a:t>R1 := junte </a:t>
            </a:r>
            <a:r>
              <a:rPr lang="pt-BR" sz="1400" dirty="0" err="1"/>
              <a:t>Disc</a:t>
            </a:r>
            <a:r>
              <a:rPr lang="pt-BR" sz="1400" dirty="0"/>
              <a:t> e </a:t>
            </a:r>
            <a:r>
              <a:rPr lang="pt-BR" sz="1400" dirty="0" err="1"/>
              <a:t>Prof</a:t>
            </a:r>
            <a:r>
              <a:rPr lang="pt-BR" sz="1400" dirty="0"/>
              <a:t> onde </a:t>
            </a:r>
            <a:r>
              <a:rPr lang="pt-BR" sz="1400" dirty="0" err="1"/>
              <a:t>Disc.Matr</a:t>
            </a:r>
            <a:r>
              <a:rPr lang="pt-BR" sz="1400" dirty="0"/>
              <a:t> = </a:t>
            </a:r>
            <a:r>
              <a:rPr lang="pt-BR" sz="1400" dirty="0" err="1"/>
              <a:t>Prof.Matr</a:t>
            </a:r>
            <a:r>
              <a:rPr lang="pt-BR" sz="1400" dirty="0"/>
              <a:t>;</a:t>
            </a:r>
          </a:p>
          <a:p>
            <a:r>
              <a:rPr lang="pt-BR" sz="1400" dirty="0"/>
              <a:t>R2 := selecione R1 onde Nível = GR e Idade &gt; 45;</a:t>
            </a:r>
          </a:p>
          <a:p>
            <a:r>
              <a:rPr lang="pt-BR" sz="1400" dirty="0"/>
              <a:t>R3 := projete R2 em Nome;</a:t>
            </a:r>
          </a:p>
        </p:txBody>
      </p:sp>
      <p:sp>
        <p:nvSpPr>
          <p:cNvPr id="3" name="Seta para a Esquerda 2"/>
          <p:cNvSpPr/>
          <p:nvPr/>
        </p:nvSpPr>
        <p:spPr>
          <a:xfrm>
            <a:off x="3938954" y="4138247"/>
            <a:ext cx="4923692" cy="855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9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os Dados</a:t>
            </a:r>
            <a:br>
              <a:rPr lang="pt-BR" dirty="0"/>
            </a:br>
            <a:r>
              <a:rPr lang="pt-BR" dirty="0"/>
              <a:t>Álgebra Relacional</a:t>
            </a:r>
          </a:p>
        </p:txBody>
      </p:sp>
      <p:sp>
        <p:nvSpPr>
          <p:cNvPr id="60928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1660424"/>
            <a:ext cx="10515600" cy="408388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pt-BR" sz="3600" dirty="0"/>
              <a:t>Usando declarações da </a:t>
            </a:r>
            <a:r>
              <a:rPr lang="pt-BR" sz="3600" dirty="0">
                <a:solidFill>
                  <a:srgbClr val="C00000"/>
                </a:solidFill>
              </a:rPr>
              <a:t>linguagem SQL </a:t>
            </a:r>
            <a:r>
              <a:rPr lang="pt-BR" sz="3600" dirty="0"/>
              <a:t>podemos </a:t>
            </a:r>
            <a:r>
              <a:rPr lang="pt-BR" sz="3600" dirty="0">
                <a:solidFill>
                  <a:srgbClr val="C00000"/>
                </a:solidFill>
              </a:rPr>
              <a:t>definir</a:t>
            </a:r>
            <a:r>
              <a:rPr lang="pt-BR" sz="3600" dirty="0"/>
              <a:t> a estrutura de um banco de dados, </a:t>
            </a:r>
            <a:r>
              <a:rPr lang="pt-BR" sz="3600" dirty="0">
                <a:solidFill>
                  <a:srgbClr val="C00000"/>
                </a:solidFill>
              </a:rPr>
              <a:t>manipular</a:t>
            </a:r>
            <a:r>
              <a:rPr lang="pt-BR" sz="3600" dirty="0"/>
              <a:t> os dados suas tabela, </a:t>
            </a:r>
            <a:r>
              <a:rPr lang="pt-BR" sz="3600" dirty="0">
                <a:solidFill>
                  <a:srgbClr val="C00000"/>
                </a:solidFill>
              </a:rPr>
              <a:t>controlar</a:t>
            </a:r>
            <a:r>
              <a:rPr lang="pt-BR" sz="3600" dirty="0"/>
              <a:t> acesso e </a:t>
            </a:r>
            <a:r>
              <a:rPr lang="pt-BR" sz="3600" dirty="0">
                <a:solidFill>
                  <a:srgbClr val="C00000"/>
                </a:solidFill>
              </a:rPr>
              <a:t>gerenciar</a:t>
            </a:r>
            <a:r>
              <a:rPr lang="pt-BR" sz="3600" dirty="0"/>
              <a:t> </a:t>
            </a:r>
            <a:r>
              <a:rPr lang="pt-BR" sz="3600" dirty="0">
                <a:solidFill>
                  <a:srgbClr val="C00000"/>
                </a:solidFill>
              </a:rPr>
              <a:t>operações</a:t>
            </a:r>
            <a:r>
              <a:rPr lang="pt-BR" sz="3600" dirty="0"/>
              <a:t> (transações).</a:t>
            </a:r>
          </a:p>
          <a:p>
            <a:pPr>
              <a:lnSpc>
                <a:spcPct val="100000"/>
              </a:lnSpc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sz="1100" dirty="0"/>
          </a:p>
          <a:p>
            <a:pPr>
              <a:lnSpc>
                <a:spcPct val="100000"/>
              </a:lnSpc>
            </a:pPr>
            <a:r>
              <a:rPr lang="pt-BR" sz="3600" dirty="0"/>
              <a:t>A linguagem SQL é dividida em 4 classes de instruções: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60928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en-US" dirty="0"/>
              <a:t>Roberto </a:t>
            </a:r>
            <a:r>
              <a:rPr lang="pt-BR" altLang="en-US" dirty="0" err="1"/>
              <a:t>Harkovsky</a:t>
            </a:r>
            <a:endParaRPr lang="pt-BR" altLang="en-US" dirty="0"/>
          </a:p>
        </p:txBody>
      </p:sp>
      <p:sp>
        <p:nvSpPr>
          <p:cNvPr id="60928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FAF3-036B-4FDE-8759-EA9E530D51DC}" type="slidenum">
              <a:rPr lang="pt-BR" altLang="en-US" smtClean="0"/>
              <a:pPr/>
              <a:t>23</a:t>
            </a:fld>
            <a:endParaRPr lang="pt-BR" altLang="en-US" dirty="0"/>
          </a:p>
        </p:txBody>
      </p:sp>
      <p:pic>
        <p:nvPicPr>
          <p:cNvPr id="18" name="Imagem 17" descr="Server PNG Transparent Images | PNG All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07" y="2873908"/>
            <a:ext cx="1573038" cy="1667702"/>
          </a:xfrm>
          <a:prstGeom prst="rect">
            <a:avLst/>
          </a:prstGeom>
        </p:spPr>
      </p:pic>
      <p:pic>
        <p:nvPicPr>
          <p:cNvPr id="19" name="Imagem 18" descr="File:User icon 1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9" y="3343684"/>
            <a:ext cx="1114263" cy="960806"/>
          </a:xfrm>
          <a:prstGeom prst="rect">
            <a:avLst/>
          </a:prstGeom>
        </p:spPr>
      </p:pic>
      <p:pic>
        <p:nvPicPr>
          <p:cNvPr id="21" name="Imagem 20" descr="Linuxブログ : 2014 : 12月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80" y="3288236"/>
            <a:ext cx="1307877" cy="1141452"/>
          </a:xfrm>
          <a:prstGeom prst="rect">
            <a:avLst/>
          </a:prstGeom>
        </p:spPr>
      </p:pic>
      <p:sp>
        <p:nvSpPr>
          <p:cNvPr id="2" name="Seta para a Direita 1"/>
          <p:cNvSpPr/>
          <p:nvPr/>
        </p:nvSpPr>
        <p:spPr>
          <a:xfrm>
            <a:off x="3885286" y="2873908"/>
            <a:ext cx="5071146" cy="143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</a:t>
            </a:r>
          </a:p>
        </p:txBody>
      </p:sp>
      <p:sp>
        <p:nvSpPr>
          <p:cNvPr id="3" name="Seta para a Esquerda 2"/>
          <p:cNvSpPr/>
          <p:nvPr/>
        </p:nvSpPr>
        <p:spPr>
          <a:xfrm>
            <a:off x="3938954" y="4138247"/>
            <a:ext cx="4923692" cy="855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</a:p>
        </p:txBody>
      </p:sp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491539875"/>
              </p:ext>
            </p:extLst>
          </p:nvPr>
        </p:nvGraphicFramePr>
        <p:xfrm>
          <a:off x="2617889" y="5602290"/>
          <a:ext cx="6459418" cy="122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156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9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4" grpId="0" uiExpand="1" build="p"/>
      <p:bldP spid="2" grpId="0" animBg="1"/>
      <p:bldP spid="3" grpId="0" animBg="1"/>
      <p:bldGraphic spid="11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pt-BR" sz="4000"/>
              <a:t>Banco de Dados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pt-BR" sz="2000"/>
              <a:t>Prof. Roberto Harkovsky, MsC</a:t>
            </a:r>
          </a:p>
        </p:txBody>
      </p:sp>
      <p:pic>
        <p:nvPicPr>
          <p:cNvPr id="5" name="Picture 2" descr="Resultado de imagem para instancia banco de dados sq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" r="-1" b="12926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53"/>
            <a:ext cx="9073662" cy="68052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4"/>
          <a:stretch/>
        </p:blipFill>
        <p:spPr>
          <a:xfrm>
            <a:off x="8304875" y="579093"/>
            <a:ext cx="3857625" cy="627890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6"/>
          <a:stretch/>
        </p:blipFill>
        <p:spPr>
          <a:xfrm rot="20014479">
            <a:off x="3575341" y="537905"/>
            <a:ext cx="3530448" cy="57506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26" y="633046"/>
            <a:ext cx="3810000" cy="26289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4" b="10222"/>
          <a:stretch/>
        </p:blipFill>
        <p:spPr>
          <a:xfrm rot="1503111">
            <a:off x="7262419" y="399582"/>
            <a:ext cx="3857625" cy="59201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b="15973"/>
          <a:stretch/>
        </p:blipFill>
        <p:spPr>
          <a:xfrm>
            <a:off x="1260735" y="137053"/>
            <a:ext cx="9521371" cy="450026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9"/>
          <a:srcRect l="29428" r="6285"/>
          <a:stretch/>
        </p:blipFill>
        <p:spPr>
          <a:xfrm>
            <a:off x="1492357" y="1496848"/>
            <a:ext cx="4898573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0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>
            <a:normAutofit/>
          </a:bodyPr>
          <a:lstStyle/>
          <a:p>
            <a:r>
              <a:rPr lang="pt-BR" sz="3200" dirty="0"/>
              <a:t>VIVEMOS UMA </a:t>
            </a:r>
            <a:r>
              <a:rPr lang="pt-BR" sz="3200" b="1" dirty="0">
                <a:solidFill>
                  <a:srgbClr val="002060"/>
                </a:solidFill>
              </a:rPr>
              <a:t>FASE DE TRANSIÇÃO </a:t>
            </a:r>
            <a:r>
              <a:rPr lang="pt-BR" sz="3200" dirty="0"/>
              <a:t>DO VALOR DA INFORMAÇÃO PARA AS EMPRESAS </a:t>
            </a:r>
          </a:p>
        </p:txBody>
      </p:sp>
    </p:spTree>
    <p:extLst>
      <p:ext uri="{BB962C8B-B14F-4D97-AF65-F5344CB8AC3E}">
        <p14:creationId xmlns:p14="http://schemas.microsoft.com/office/powerpoint/2010/main" val="4037200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3724444" y="4950720"/>
            <a:ext cx="5481196" cy="16322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Antigamente a informação era o Conhecimento que </a:t>
            </a:r>
            <a:br>
              <a:rPr lang="pt-BR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pt-BR" sz="40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Habilitava o Negócio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8110" r="-1" b="14034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22580" r="-4" b="-4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l="20751" r="14244" b="-7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/>
          <a:srcRect l="19823" r="22927" b="-2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l="12022" r="30665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9656" r="3" b="3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53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>
            <a:normAutofit/>
          </a:bodyPr>
          <a:lstStyle/>
          <a:p>
            <a:r>
              <a:rPr lang="pt-BR" sz="3600" dirty="0"/>
              <a:t>MAS HOJE TUDO MUDOU!!!</a:t>
            </a:r>
          </a:p>
        </p:txBody>
      </p:sp>
    </p:spTree>
    <p:extLst>
      <p:ext uri="{BB962C8B-B14F-4D97-AF65-F5344CB8AC3E}">
        <p14:creationId xmlns:p14="http://schemas.microsoft.com/office/powerpoint/2010/main" val="130484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8" y="555625"/>
            <a:ext cx="1536700" cy="15367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50" y="555625"/>
            <a:ext cx="2695575" cy="15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33671" b="32733"/>
          <a:stretch/>
        </p:blipFill>
        <p:spPr>
          <a:xfrm>
            <a:off x="5927725" y="555625"/>
            <a:ext cx="4695825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038" y="2154238"/>
            <a:ext cx="1490663" cy="1490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613" y="2154238"/>
            <a:ext cx="4487863" cy="14906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2388" y="2154238"/>
            <a:ext cx="1490663" cy="149066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9"/>
          <a:srcRect l="23517" r="23885"/>
          <a:stretch/>
        </p:blipFill>
        <p:spPr>
          <a:xfrm>
            <a:off x="9226550" y="2154238"/>
            <a:ext cx="1397000" cy="1490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038" y="3706813"/>
            <a:ext cx="3946525" cy="14779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1"/>
          <a:srcRect t="26828" b="30015"/>
          <a:stretch/>
        </p:blipFill>
        <p:spPr>
          <a:xfrm>
            <a:off x="5578475" y="3706813"/>
            <a:ext cx="3503613" cy="14779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3706813"/>
            <a:ext cx="1477963" cy="1477963"/>
          </a:xfrm>
          <a:prstGeom prst="rect">
            <a:avLst/>
          </a:prstGeom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/>
          </a:bodyPr>
          <a:lstStyle/>
          <a:p>
            <a:pPr algn="ctr"/>
            <a:r>
              <a:rPr lang="pt-BR" sz="5200" b="1" dirty="0"/>
              <a:t>Agora a  </a:t>
            </a:r>
            <a:r>
              <a:rPr lang="pt-BR" sz="5200" b="1" dirty="0">
                <a:solidFill>
                  <a:srgbClr val="002060"/>
                </a:solidFill>
              </a:rPr>
              <a:t>Informação</a:t>
            </a:r>
            <a:r>
              <a:rPr lang="pt-BR" sz="5200" b="1" dirty="0"/>
              <a:t> é o Negócio...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0A01959-B587-3B45-A9B3-C17F42F0930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576E2-C3E1-49EE-8DFD-364BD0B29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1FBE20D-AF57-4D3C-B85F-C89DCB750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C4E124F-7A3A-438B-BCCE-93766B25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FEF142B-6E1D-41CA-8CEE-3CA9DB21A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1779EA9-7A48-43C0-9439-1B0DC9225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425A8D-8A15-48BE-9952-7B88591C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ADA37EA-FA1C-4BEE-A3DA-7F5164A37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EE7556E-CF22-4376-8398-BEC3CEA59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C4AED46-2EB4-4685-9446-2696EF93A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F6FE132-5523-428C-9704-05CF23FE0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1A0DDC4-20AF-42C9-8D05-3C2E900DF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53028FD-48FD-4FE3-AB6C-AA31B6EE9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847DBB9-5C5C-4EDB-A313-55EBE7548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B4FED3F-D45D-4552-A50B-49921644A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615C099-8C25-42A3-8B7D-13FACA29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4EA6D86-78DD-410C-98A6-0F39C778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91D0FAE2-C07D-4CBD-8FFF-B56A7328E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89A1A78-EC3F-4F24-8748-4EC5703D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A751690-20E9-4445-8508-944E1594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2E57C0B-6447-4635-82B8-DBA30F58B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755648" y="2075688"/>
            <a:ext cx="8677656" cy="1746504"/>
          </a:xfrm>
        </p:spPr>
        <p:txBody>
          <a:bodyPr>
            <a:normAutofit/>
          </a:bodyPr>
          <a:lstStyle/>
          <a:p>
            <a:r>
              <a:rPr lang="pt-BR" sz="3600" dirty="0"/>
              <a:t>E para habitar o negócio, as empresas buscam informações nossas (seus clientes) em todos os lugares!!!</a:t>
            </a:r>
          </a:p>
        </p:txBody>
      </p:sp>
    </p:spTree>
    <p:extLst>
      <p:ext uri="{BB962C8B-B14F-4D97-AF65-F5344CB8AC3E}">
        <p14:creationId xmlns:p14="http://schemas.microsoft.com/office/powerpoint/2010/main" val="1214846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962275"/>
            <a:ext cx="4895850" cy="2819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5" y="2962275"/>
            <a:ext cx="5072063" cy="28194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Dados e dados e dados ...</a:t>
            </a:r>
          </a:p>
        </p:txBody>
      </p:sp>
    </p:spTree>
    <p:extLst>
      <p:ext uri="{BB962C8B-B14F-4D97-AF65-F5344CB8AC3E}">
        <p14:creationId xmlns:p14="http://schemas.microsoft.com/office/powerpoint/2010/main" val="24655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6.8|4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961</Words>
  <Application>Microsoft Office PowerPoint</Application>
  <PresentationFormat>Widescreen</PresentationFormat>
  <Paragraphs>199</Paragraphs>
  <Slides>24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Calibri</vt:lpstr>
      <vt:lpstr>Calibri Light</vt:lpstr>
      <vt:lpstr>Rockwell</vt:lpstr>
      <vt:lpstr>Wingdings</vt:lpstr>
      <vt:lpstr>Tema do Office</vt:lpstr>
      <vt:lpstr>Banco de Dados I</vt:lpstr>
      <vt:lpstr>Começando...</vt:lpstr>
      <vt:lpstr>Apresentação do PowerPoint</vt:lpstr>
      <vt:lpstr>VIVEMOS UMA FASE DE TRANSIÇÃO DO VALOR DA INFORMAÇÃO PARA AS EMPRESAS </vt:lpstr>
      <vt:lpstr>Antigamente a informação era o Conhecimento que  Habilitava o Negócio</vt:lpstr>
      <vt:lpstr>MAS HOJE TUDO MUDOU!!!</vt:lpstr>
      <vt:lpstr>Agora a  Informação é o Negócio...</vt:lpstr>
      <vt:lpstr>E para habitar o negócio, as empresas buscam informações nossas (seus clientes) em todos os lugares!!!</vt:lpstr>
      <vt:lpstr>Dados e dados e dados ...</vt:lpstr>
      <vt:lpstr>Mas esta quantidade de dados já está presente faz algum tempo... Por que não foi utilizada antes???</vt:lpstr>
      <vt:lpstr>Grandes Questões...</vt:lpstr>
      <vt:lpstr>Apresentação do PowerPoint</vt:lpstr>
      <vt:lpstr>Apresentação do PowerPoint</vt:lpstr>
      <vt:lpstr>Introdução a Banco de Dados</vt:lpstr>
      <vt:lpstr>Empresas de Dados...</vt:lpstr>
      <vt:lpstr>O que é um Banco de Dados?</vt:lpstr>
      <vt:lpstr>O que é um Sistema Gerenciador de Banco de Dados?</vt:lpstr>
      <vt:lpstr>Propriedades de um Sistema Gerenciador de Banco de Dados</vt:lpstr>
      <vt:lpstr>Controle e Manipulação de Dados..  Mas Como Representar os Dados?</vt:lpstr>
      <vt:lpstr>Modelando os Dados</vt:lpstr>
      <vt:lpstr>Armazenando os Dados</vt:lpstr>
      <vt:lpstr>Acessando os Dados Álgebra Relacional</vt:lpstr>
      <vt:lpstr>Acessando os Dados Álgebra Relacional</vt:lpstr>
      <vt:lpstr>Banco de Dados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I</dc:title>
  <dc:creator>Roberto Harkovsky da Cunha</dc:creator>
  <cp:lastModifiedBy>Roberto Harkovsky da Cunha</cp:lastModifiedBy>
  <cp:revision>9</cp:revision>
  <dcterms:created xsi:type="dcterms:W3CDTF">2021-08-05T21:00:17Z</dcterms:created>
  <dcterms:modified xsi:type="dcterms:W3CDTF">2022-02-07T23:18:02Z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deaceb-9851-4663-bccf-596767454be3_Enabled">
    <vt:lpwstr>true</vt:lpwstr>
  </property>
  <property fmtid="{D5CDD505-2E9C-101B-9397-08002B2CF9AE}" pid="3" name="MSIP_Label_22deaceb-9851-4663-bccf-596767454be3_SetDate">
    <vt:lpwstr>2022-02-07T23:18:02Z</vt:lpwstr>
  </property>
  <property fmtid="{D5CDD505-2E9C-101B-9397-08002B2CF9AE}" pid="4" name="MSIP_Label_22deaceb-9851-4663-bccf-596767454be3_Method">
    <vt:lpwstr>Standard</vt:lpwstr>
  </property>
  <property fmtid="{D5CDD505-2E9C-101B-9397-08002B2CF9AE}" pid="5" name="MSIP_Label_22deaceb-9851-4663-bccf-596767454be3_Name">
    <vt:lpwstr>22deaceb-9851-4663-bccf-596767454be3</vt:lpwstr>
  </property>
  <property fmtid="{D5CDD505-2E9C-101B-9397-08002B2CF9AE}" pid="6" name="MSIP_Label_22deaceb-9851-4663-bccf-596767454be3_SiteId">
    <vt:lpwstr>809f94a6-0477-4390-b86e-eab14c5493a7</vt:lpwstr>
  </property>
  <property fmtid="{D5CDD505-2E9C-101B-9397-08002B2CF9AE}" pid="7" name="MSIP_Label_22deaceb-9851-4663-bccf-596767454be3_ActionId">
    <vt:lpwstr>d36f557f-0d3d-4452-87da-53186a52d25c</vt:lpwstr>
  </property>
  <property fmtid="{D5CDD505-2E9C-101B-9397-08002B2CF9AE}" pid="8" name="MSIP_Label_22deaceb-9851-4663-bccf-596767454be3_ContentBits">
    <vt:lpwstr>2</vt:lpwstr>
  </property>
</Properties>
</file>